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2FEB-5ACA-4381-BAB9-2415056FC8F0}" type="datetimeFigureOut">
              <a:rPr lang="en-US" smtClean="0"/>
              <a:pPr/>
              <a:t>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F8B-2F58-4285-865C-DE352C130A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1855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2FEB-5ACA-4381-BAB9-2415056FC8F0}" type="datetimeFigureOut">
              <a:rPr lang="en-US" smtClean="0"/>
              <a:pPr/>
              <a:t>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F8B-2F58-4285-865C-DE352C130A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9057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2FEB-5ACA-4381-BAB9-2415056FC8F0}" type="datetimeFigureOut">
              <a:rPr lang="en-US" smtClean="0"/>
              <a:pPr/>
              <a:t>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F8B-2F58-4285-865C-DE352C130A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80793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2FEB-5ACA-4381-BAB9-2415056FC8F0}" type="datetimeFigureOut">
              <a:rPr lang="en-US" smtClean="0"/>
              <a:pPr/>
              <a:t>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F8B-2F58-4285-865C-DE352C130A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046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2FEB-5ACA-4381-BAB9-2415056FC8F0}" type="datetimeFigureOut">
              <a:rPr lang="en-US" smtClean="0"/>
              <a:pPr/>
              <a:t>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F8B-2F58-4285-865C-DE352C130A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6409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2FEB-5ACA-4381-BAB9-2415056FC8F0}" type="datetimeFigureOut">
              <a:rPr lang="en-US" smtClean="0"/>
              <a:pPr/>
              <a:t>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F8B-2F58-4285-865C-DE352C130A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164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2FEB-5ACA-4381-BAB9-2415056FC8F0}" type="datetimeFigureOut">
              <a:rPr lang="en-US" smtClean="0"/>
              <a:pPr/>
              <a:t>1/2/2015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F8B-2F58-4285-865C-DE352C130A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6886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2FEB-5ACA-4381-BAB9-2415056FC8F0}" type="datetimeFigureOut">
              <a:rPr lang="en-US" smtClean="0"/>
              <a:pPr/>
              <a:t>1/2/2015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F8B-2F58-4285-865C-DE352C130A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7724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2FEB-5ACA-4381-BAB9-2415056FC8F0}" type="datetimeFigureOut">
              <a:rPr lang="en-US" smtClean="0"/>
              <a:pPr/>
              <a:t>1/2/2015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F8B-2F58-4285-865C-DE352C130A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9893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2FEB-5ACA-4381-BAB9-2415056FC8F0}" type="datetimeFigureOut">
              <a:rPr lang="en-US" smtClean="0"/>
              <a:pPr/>
              <a:t>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F8B-2F58-4285-865C-DE352C130A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3468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2FEB-5ACA-4381-BAB9-2415056FC8F0}" type="datetimeFigureOut">
              <a:rPr lang="en-US" smtClean="0"/>
              <a:pPr/>
              <a:t>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F8B-2F58-4285-865C-DE352C130A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1061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82FEB-5ACA-4381-BAB9-2415056FC8F0}" type="datetimeFigureOut">
              <a:rPr lang="en-US" smtClean="0"/>
              <a:pPr/>
              <a:t>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DBF8B-2F58-4285-865C-DE352C130A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9808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52600" y="304799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n>
                  <a:solidFill>
                    <a:srgbClr val="FF0000"/>
                  </a:solidFill>
                </a:ln>
                <a:latin typeface="Britannic Bold" panose="020B0903060703020204" pitchFamily="34" charset="0"/>
              </a:rPr>
              <a:t>VIOLENCE</a:t>
            </a:r>
            <a:r>
              <a:rPr lang="en-US" sz="3600" dirty="0" smtClean="0">
                <a:latin typeface="Britannic Bold" panose="020B0903060703020204" pitchFamily="34" charset="0"/>
              </a:rPr>
              <a:t> </a:t>
            </a:r>
            <a:endParaRPr lang="en-US" sz="3600" dirty="0">
              <a:latin typeface="Britannic Bold" panose="020B09030607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66900" y="5486400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latin typeface="Britannic Bold" panose="020B0903060703020204" pitchFamily="34" charset="0"/>
              </a:rPr>
              <a:t>PREVENTION</a:t>
            </a:r>
            <a:r>
              <a:rPr lang="en-US" sz="3600" dirty="0" smtClean="0">
                <a:latin typeface="Britannic Bold" panose="020B0903060703020204" pitchFamily="34" charset="0"/>
              </a:rPr>
              <a:t> </a:t>
            </a:r>
            <a:endParaRPr lang="en-US" sz="3600" dirty="0">
              <a:latin typeface="Britannic Bold" panose="020B0903060703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50" y="1447800"/>
            <a:ext cx="5448300" cy="3962400"/>
          </a:xfrm>
          <a:prstGeom prst="rect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264590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n>
                  <a:solidFill>
                    <a:srgbClr val="00B0F0"/>
                  </a:solidFill>
                </a:ln>
                <a:latin typeface="Berlin Sans FB Demi" panose="020E0802020502020306" pitchFamily="34" charset="0"/>
              </a:rPr>
              <a:t>Unintentional Injuries Harm MORE People Than Intentional Injuries?</a:t>
            </a:r>
          </a:p>
          <a:p>
            <a:pPr marL="0" indent="0" algn="ctr">
              <a:buNone/>
            </a:pPr>
            <a:r>
              <a:rPr lang="en-US" dirty="0" smtClean="0">
                <a:ln>
                  <a:solidFill>
                    <a:srgbClr val="7030A0"/>
                  </a:solidFill>
                </a:ln>
                <a:latin typeface="Berlin Sans FB Demi" panose="020E0802020502020306" pitchFamily="34" charset="0"/>
              </a:rPr>
              <a:t>The Rate of Criminal Victimization in the U.S. is at an All Time High.</a:t>
            </a:r>
          </a:p>
          <a:p>
            <a:pPr marL="0" indent="0" algn="ctr">
              <a:buNone/>
            </a:pPr>
            <a:r>
              <a:rPr lang="en-US" dirty="0" smtClean="0">
                <a:ln>
                  <a:solidFill>
                    <a:srgbClr val="92D050"/>
                  </a:solidFill>
                </a:ln>
                <a:latin typeface="Berlin Sans FB Demi" panose="020E0802020502020306" pitchFamily="34" charset="0"/>
              </a:rPr>
              <a:t>Suicides Take More Lives Than Homicides.</a:t>
            </a:r>
          </a:p>
          <a:p>
            <a:pPr marL="0" indent="0" algn="ctr">
              <a:buNone/>
            </a:pPr>
            <a:r>
              <a:rPr lang="en-US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latin typeface="Berlin Sans FB Demi" panose="020E0802020502020306" pitchFamily="34" charset="0"/>
              </a:rPr>
              <a:t>Children Are Safer From Violence After School Than While in School.</a:t>
            </a:r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57200" y="245974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n>
                  <a:solidFill>
                    <a:srgbClr val="FF0000"/>
                  </a:solidFill>
                </a:ln>
                <a:latin typeface="Britannic Bold" panose="020B0903060703020204" pitchFamily="34" charset="0"/>
              </a:rPr>
              <a:t>FACT </a:t>
            </a:r>
            <a:r>
              <a:rPr lang="en-US" sz="7200" dirty="0" smtClean="0">
                <a:ln>
                  <a:solidFill>
                    <a:srgbClr val="FFFF00"/>
                  </a:solidFill>
                </a:ln>
                <a:latin typeface="Britannic Bold" panose="020B0903060703020204" pitchFamily="34" charset="0"/>
              </a:rPr>
              <a:t>or</a:t>
            </a:r>
            <a:r>
              <a:rPr lang="en-US" sz="7200" dirty="0" smtClean="0">
                <a:ln>
                  <a:solidFill>
                    <a:srgbClr val="FF0000"/>
                  </a:solidFill>
                </a:ln>
                <a:latin typeface="Britannic Bold" panose="020B0903060703020204" pitchFamily="34" charset="0"/>
              </a:rPr>
              <a:t> </a:t>
            </a:r>
            <a:r>
              <a:rPr lang="en-US" sz="72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latin typeface="Britannic Bold" panose="020B0903060703020204" pitchFamily="34" charset="0"/>
              </a:rPr>
              <a:t>FICTION</a:t>
            </a:r>
            <a:endParaRPr lang="en-US" sz="36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167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n>
                  <a:solidFill>
                    <a:srgbClr val="FF0000"/>
                  </a:solidFill>
                </a:ln>
                <a:latin typeface="Berlin Sans FB Demi" panose="020E0802020502020306" pitchFamily="34" charset="0"/>
              </a:rPr>
              <a:t>INTENTIONAL</a:t>
            </a:r>
            <a:r>
              <a:rPr lang="en-US" sz="3600" dirty="0" smtClean="0">
                <a:latin typeface="Berlin Sans FB Demi" panose="020E0802020502020306" pitchFamily="34" charset="0"/>
              </a:rPr>
              <a:t> vs. </a:t>
            </a:r>
            <a:r>
              <a:rPr lang="en-US" sz="3600" dirty="0" smtClean="0">
                <a:ln>
                  <a:solidFill>
                    <a:srgbClr val="FFC000"/>
                  </a:solidFill>
                </a:ln>
                <a:latin typeface="Berlin Sans FB Demi" panose="020E0802020502020306" pitchFamily="34" charset="0"/>
              </a:rPr>
              <a:t>UNINTENTIONAL</a:t>
            </a:r>
            <a:r>
              <a:rPr lang="en-US" sz="3600" dirty="0" smtClean="0">
                <a:latin typeface="Berlin Sans FB Demi" panose="020E0802020502020306" pitchFamily="34" charset="0"/>
              </a:rPr>
              <a:t> </a:t>
            </a:r>
            <a:endParaRPr lang="en-US" sz="3600" dirty="0">
              <a:latin typeface="Berlin Sans FB Demi" panose="020E0802020502020306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ln w="28575">
            <a:solidFill>
              <a:srgbClr val="FF000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>
                <a:ln>
                  <a:solidFill>
                    <a:srgbClr val="FF0000"/>
                  </a:solidFill>
                </a:ln>
                <a:latin typeface="Berlin Sans FB Demi" panose="020E0802020502020306" pitchFamily="34" charset="0"/>
              </a:rPr>
              <a:t>Injuries that are Purposely Inflicted Either By a Victim or Another Person.</a:t>
            </a:r>
          </a:p>
          <a:p>
            <a:pPr marL="0" indent="0" algn="ctr">
              <a:buNone/>
            </a:pPr>
            <a:endParaRPr lang="en-US" dirty="0">
              <a:ln>
                <a:solidFill>
                  <a:srgbClr val="FF0000"/>
                </a:solidFill>
              </a:ln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3200" dirty="0" smtClean="0">
                <a:ln>
                  <a:solidFill>
                    <a:srgbClr val="FF0000"/>
                  </a:solidFill>
                </a:ln>
                <a:latin typeface="Berlin Sans FB Demi" panose="020E0802020502020306" pitchFamily="34" charset="0"/>
              </a:rPr>
              <a:t>ex. Homicide, Stalking, Rape, Hate Crimes</a:t>
            </a:r>
            <a:endParaRPr lang="en-US" sz="3200" dirty="0">
              <a:ln>
                <a:solidFill>
                  <a:srgbClr val="FF0000"/>
                </a:solidFill>
              </a:ln>
              <a:latin typeface="Berlin Sans FB Demi" panose="020E08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ln w="28575"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>
                <a:ln>
                  <a:solidFill>
                    <a:srgbClr val="FFC000"/>
                  </a:solidFill>
                </a:ln>
                <a:latin typeface="Berlin Sans FB Demi" panose="020E0802020502020306" pitchFamily="34" charset="0"/>
              </a:rPr>
              <a:t>Injuries Having Occurred w/out Anyone’s Intending that Harm Be Done.</a:t>
            </a:r>
          </a:p>
          <a:p>
            <a:pPr marL="0" indent="0" algn="ctr">
              <a:buNone/>
            </a:pPr>
            <a:endParaRPr lang="en-US" sz="3200" dirty="0">
              <a:ln>
                <a:solidFill>
                  <a:srgbClr val="FFC000"/>
                </a:solidFill>
              </a:ln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3200" dirty="0" smtClean="0">
                <a:ln>
                  <a:solidFill>
                    <a:srgbClr val="FFC000"/>
                  </a:solidFill>
                </a:ln>
                <a:latin typeface="Berlin Sans FB Demi" panose="020E0802020502020306" pitchFamily="34" charset="0"/>
              </a:rPr>
              <a:t>ex. Motor Vehicle, Residential/Home, Recreational </a:t>
            </a:r>
            <a:endParaRPr lang="en-US" sz="3200" dirty="0">
              <a:ln>
                <a:solidFill>
                  <a:srgbClr val="FFC000"/>
                </a:solidFill>
              </a:ln>
              <a:latin typeface="Berlin Sans FB Demi" panose="020E0802020502020306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28309" y="6419211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Berlin Sans FB Demi" panose="020E0802020502020306" pitchFamily="34" charset="0"/>
              </a:rPr>
              <a:t>-Focus on Health, 2009</a:t>
            </a:r>
            <a:endParaRPr lang="en-US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20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u="sng" dirty="0" smtClean="0">
                <a:ln w="28575"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latin typeface="Berlin Sans FB Demi" panose="020E0802020502020306" pitchFamily="34" charset="0"/>
              </a:rPr>
              <a:t>SCHOOL</a:t>
            </a:r>
            <a:r>
              <a:rPr lang="en-US" sz="6000" dirty="0" smtClean="0">
                <a:ln w="28575"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latin typeface="Berlin Sans FB Demi" panose="020E0802020502020306" pitchFamily="34" charset="0"/>
              </a:rPr>
              <a:t> </a:t>
            </a:r>
            <a:r>
              <a:rPr lang="en-US" sz="6000" u="sng" dirty="0" smtClean="0">
                <a:ln w="28575"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latin typeface="Berlin Sans FB Demi" panose="020E0802020502020306" pitchFamily="34" charset="0"/>
              </a:rPr>
              <a:t>VIOLENCE</a:t>
            </a:r>
            <a:endParaRPr lang="en-US" sz="6000" u="sng" dirty="0">
              <a:ln w="28575">
                <a:solidFill>
                  <a:schemeClr val="accent5">
                    <a:lumMod val="60000"/>
                    <a:lumOff val="40000"/>
                  </a:schemeClr>
                </a:solidFill>
              </a:ln>
              <a:latin typeface="Berlin Sans FB Demi" panose="020E0802020502020306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49088">
            <a:off x="151959" y="5347766"/>
            <a:ext cx="1390645" cy="981753"/>
          </a:xfrm>
        </p:spPr>
      </p:pic>
      <p:sp>
        <p:nvSpPr>
          <p:cNvPr id="9" name="TextBox 8"/>
          <p:cNvSpPr txBox="1"/>
          <p:nvPr/>
        </p:nvSpPr>
        <p:spPr>
          <a:xfrm>
            <a:off x="1905000" y="1295400"/>
            <a:ext cx="50292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n>
                  <a:solidFill>
                    <a:srgbClr val="FFFF00"/>
                  </a:solidFill>
                </a:ln>
                <a:latin typeface="Berlin Sans FB Demi" panose="020E0802020502020306" pitchFamily="34" charset="0"/>
              </a:rPr>
              <a:t>2003-2004</a:t>
            </a:r>
          </a:p>
          <a:p>
            <a:pPr algn="ctr"/>
            <a:r>
              <a:rPr lang="en-US" sz="2000" dirty="0" smtClean="0">
                <a:ln>
                  <a:solidFill>
                    <a:schemeClr val="accent5"/>
                  </a:solidFill>
                </a:ln>
                <a:latin typeface="Berlin Sans FB Demi" panose="020E0802020502020306" pitchFamily="34" charset="0"/>
              </a:rPr>
              <a:t>81% of U.S. Public Schools Reported at Least 1 Crime Incident.</a:t>
            </a:r>
          </a:p>
          <a:p>
            <a:pPr algn="ctr"/>
            <a:endParaRPr lang="en-US" sz="2000" dirty="0">
              <a:ln>
                <a:solidFill>
                  <a:schemeClr val="accent5"/>
                </a:solidFill>
              </a:ln>
              <a:latin typeface="Berlin Sans FB Demi" panose="020E0802020502020306" pitchFamily="34" charset="0"/>
            </a:endParaRPr>
          </a:p>
          <a:p>
            <a:pPr algn="ctr"/>
            <a:r>
              <a:rPr lang="en-US" sz="2000" dirty="0" smtClean="0">
                <a:ln>
                  <a:solidFill>
                    <a:schemeClr val="accent2"/>
                  </a:solidFill>
                </a:ln>
                <a:latin typeface="Berlin Sans FB Demi" panose="020E0802020502020306" pitchFamily="34" charset="0"/>
              </a:rPr>
              <a:t>77% of Schools Reported Instances of Physical Attacks or Fights w/out a Weapon.</a:t>
            </a:r>
          </a:p>
          <a:p>
            <a:pPr algn="ctr"/>
            <a:endParaRPr lang="en-US" sz="2000" dirty="0">
              <a:latin typeface="Berlin Sans FB Demi" panose="020E0802020502020306" pitchFamily="34" charset="0"/>
            </a:endParaRPr>
          </a:p>
          <a:p>
            <a:pPr algn="ctr"/>
            <a:r>
              <a:rPr lang="en-US" sz="2000" dirty="0" smtClean="0">
                <a:ln>
                  <a:solidFill>
                    <a:srgbClr val="92D050"/>
                  </a:solidFill>
                </a:ln>
                <a:latin typeface="Berlin Sans FB Demi" panose="020E0802020502020306" pitchFamily="34" charset="0"/>
              </a:rPr>
              <a:t>51% Reported Vandalism</a:t>
            </a:r>
          </a:p>
          <a:p>
            <a:pPr algn="ctr"/>
            <a:endParaRPr lang="en-US" sz="2000" dirty="0">
              <a:latin typeface="Berlin Sans FB Demi" panose="020E0802020502020306" pitchFamily="34" charset="0"/>
            </a:endParaRPr>
          </a:p>
          <a:p>
            <a:pPr algn="ctr"/>
            <a:r>
              <a:rPr lang="en-US" sz="2000" dirty="0" smtClean="0">
                <a:ln>
                  <a:solidFill>
                    <a:schemeClr val="accent4"/>
                  </a:solidFill>
                </a:ln>
                <a:latin typeface="Berlin Sans FB Demi" panose="020E0802020502020306" pitchFamily="34" charset="0"/>
              </a:rPr>
              <a:t>46% Reported Theft or Larceny</a:t>
            </a:r>
          </a:p>
          <a:p>
            <a:pPr algn="ctr"/>
            <a:endParaRPr lang="en-US" sz="2000" dirty="0">
              <a:latin typeface="Berlin Sans FB Demi" panose="020E0802020502020306" pitchFamily="34" charset="0"/>
            </a:endParaRPr>
          </a:p>
          <a:p>
            <a:pPr algn="ctr"/>
            <a:r>
              <a:rPr lang="en-US" sz="2000" dirty="0" smtClean="0">
                <a:ln>
                  <a:solidFill>
                    <a:srgbClr val="FF0000"/>
                  </a:solidFill>
                </a:ln>
                <a:latin typeface="Berlin Sans FB Demi" panose="020E0802020502020306" pitchFamily="34" charset="0"/>
              </a:rPr>
              <a:t>15% Reported Possession of a Knife or Sharpe Object</a:t>
            </a:r>
          </a:p>
          <a:p>
            <a:pPr algn="ctr"/>
            <a:endParaRPr lang="en-US" sz="2000" dirty="0">
              <a:ln>
                <a:solidFill>
                  <a:srgbClr val="FF0000"/>
                </a:solidFill>
              </a:ln>
              <a:latin typeface="Berlin Sans FB Demi" panose="020E0802020502020306" pitchFamily="34" charset="0"/>
            </a:endParaRPr>
          </a:p>
          <a:p>
            <a:pPr algn="ctr"/>
            <a:r>
              <a:rPr lang="en-US" sz="20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Berlin Sans FB Demi" panose="020E0802020502020306" pitchFamily="34" charset="0"/>
              </a:rPr>
              <a:t>6% Reported a Student in Possession of a Firearm or Explosive Device.</a:t>
            </a:r>
          </a:p>
        </p:txBody>
      </p:sp>
      <p:pic>
        <p:nvPicPr>
          <p:cNvPr id="10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49088">
            <a:off x="174120" y="3639895"/>
            <a:ext cx="1390645" cy="981753"/>
          </a:xfrm>
          <a:prstGeom prst="rect">
            <a:avLst/>
          </a:prstGeom>
        </p:spPr>
      </p:pic>
      <p:pic>
        <p:nvPicPr>
          <p:cNvPr id="11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49088">
            <a:off x="304358" y="1855352"/>
            <a:ext cx="1390645" cy="981753"/>
          </a:xfrm>
          <a:prstGeom prst="rect">
            <a:avLst/>
          </a:prstGeom>
        </p:spPr>
      </p:pic>
      <p:pic>
        <p:nvPicPr>
          <p:cNvPr id="12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0136">
            <a:off x="7088057" y="1564619"/>
            <a:ext cx="1390645" cy="981753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1394">
            <a:off x="7103499" y="3121496"/>
            <a:ext cx="1390645" cy="981753"/>
          </a:xfrm>
          <a:prstGeom prst="rect">
            <a:avLst/>
          </a:prstGeom>
        </p:spPr>
      </p:pic>
      <p:pic>
        <p:nvPicPr>
          <p:cNvPr id="1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635399">
            <a:off x="7203630" y="4759737"/>
            <a:ext cx="1390645" cy="98175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327073" y="64886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Berlin Sans FB Demi" panose="020E0802020502020306" pitchFamily="34" charset="0"/>
              </a:rPr>
              <a:t>-Focus on Health, 2009</a:t>
            </a:r>
            <a:endParaRPr lang="en-US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050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u="sng" dirty="0" smtClean="0">
                <a:ln w="28575">
                  <a:solidFill>
                    <a:schemeClr val="accent6">
                      <a:lumMod val="75000"/>
                    </a:schemeClr>
                  </a:solidFill>
                </a:ln>
                <a:latin typeface="Britannic Bold" panose="020B0903060703020204" pitchFamily="34" charset="0"/>
              </a:rPr>
              <a:t>HOMICIDE</a:t>
            </a:r>
            <a:endParaRPr lang="en-US" sz="6000" u="sng" dirty="0">
              <a:ln w="28575">
                <a:solidFill>
                  <a:schemeClr val="accent6">
                    <a:lumMod val="75000"/>
                  </a:schemeClr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n>
                  <a:solidFill>
                    <a:srgbClr val="FF0000"/>
                  </a:solidFill>
                </a:ln>
                <a:latin typeface="Berlin Sans FB Demi" panose="020E0802020502020306" pitchFamily="34" charset="0"/>
              </a:rPr>
              <a:t>Also Known As Murder</a:t>
            </a:r>
          </a:p>
          <a:p>
            <a:pPr marL="0" indent="0" algn="ctr">
              <a:buNone/>
            </a:pPr>
            <a:r>
              <a:rPr lang="en-US" dirty="0" smtClean="0">
                <a:ln>
                  <a:solidFill>
                    <a:srgbClr val="C00000"/>
                  </a:solidFill>
                </a:ln>
                <a:latin typeface="Berlin Sans FB Demi" panose="020E0802020502020306" pitchFamily="34" charset="0"/>
              </a:rPr>
              <a:t>Intentional Taking of One Person’s Life by Another Person</a:t>
            </a:r>
          </a:p>
          <a:p>
            <a:pPr marL="0" indent="0" algn="ctr">
              <a:buNone/>
            </a:pPr>
            <a:r>
              <a:rPr lang="en-US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latin typeface="Berlin Sans FB Demi" panose="020E0802020502020306" pitchFamily="34" charset="0"/>
              </a:rPr>
              <a:t>U.S. Leads Industrialized World in Homicide Rates</a:t>
            </a:r>
          </a:p>
          <a:p>
            <a:pPr marL="0" indent="0" algn="ctr">
              <a:buNone/>
            </a:pPr>
            <a:r>
              <a:rPr lang="en-US" dirty="0" smtClean="0">
                <a:ln>
                  <a:solidFill>
                    <a:srgbClr val="C00000"/>
                  </a:solidFill>
                </a:ln>
                <a:latin typeface="Berlin Sans FB Demi" panose="020E0802020502020306" pitchFamily="34" charset="0"/>
              </a:rPr>
              <a:t>2004, Homicide was 2</a:t>
            </a:r>
            <a:r>
              <a:rPr lang="en-US" baseline="30000" dirty="0" smtClean="0">
                <a:ln>
                  <a:solidFill>
                    <a:srgbClr val="C00000"/>
                  </a:solidFill>
                </a:ln>
                <a:latin typeface="Berlin Sans FB Demi" panose="020E0802020502020306" pitchFamily="34" charset="0"/>
              </a:rPr>
              <a:t>nd</a:t>
            </a:r>
            <a:r>
              <a:rPr lang="en-US" dirty="0" smtClean="0">
                <a:ln>
                  <a:solidFill>
                    <a:srgbClr val="C00000"/>
                  </a:solidFill>
                </a:ln>
                <a:latin typeface="Berlin Sans FB Demi" panose="020E0802020502020306" pitchFamily="34" charset="0"/>
              </a:rPr>
              <a:t> Leading Cause of Death Amongst 15-24 Year Olds</a:t>
            </a:r>
            <a:endParaRPr lang="en-US" dirty="0">
              <a:ln>
                <a:solidFill>
                  <a:srgbClr val="C00000"/>
                </a:solidFill>
              </a:ln>
              <a:latin typeface="Berlin Sans FB Demi" panose="020E0802020502020306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0" y="6419211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Berlin Sans FB Demi" panose="020E0802020502020306" pitchFamily="34" charset="0"/>
              </a:rPr>
              <a:t>-Focus on Health, 2009</a:t>
            </a:r>
            <a:endParaRPr lang="en-US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04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u="sng" dirty="0" smtClean="0">
                <a:ln w="28575">
                  <a:solidFill>
                    <a:srgbClr val="00B0F0"/>
                  </a:solidFill>
                </a:ln>
                <a:latin typeface="Britannic Bold" panose="020B0903060703020204" pitchFamily="34" charset="0"/>
              </a:rPr>
              <a:t>SUICIDE</a:t>
            </a:r>
            <a:endParaRPr lang="en-US" sz="6000" dirty="0">
              <a:ln w="28575">
                <a:solidFill>
                  <a:srgbClr val="00B0F0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n>
                  <a:solidFill>
                    <a:srgbClr val="7030A0"/>
                  </a:solidFill>
                </a:ln>
                <a:latin typeface="Berlin Sans FB Demi" panose="020E0802020502020306" pitchFamily="34" charset="0"/>
              </a:rPr>
              <a:t>Inflicting Injury or Harm onto Oneself</a:t>
            </a:r>
          </a:p>
          <a:p>
            <a:pPr marL="0" indent="0" algn="ctr">
              <a:buNone/>
            </a:pPr>
            <a:r>
              <a:rPr lang="en-US" dirty="0" smtClean="0">
                <a:ln>
                  <a:solidFill>
                    <a:srgbClr val="7030A0"/>
                  </a:solidFill>
                </a:ln>
                <a:latin typeface="Berlin Sans FB Demi" panose="020E0802020502020306" pitchFamily="34" charset="0"/>
              </a:rPr>
              <a:t>Results in Fatality</a:t>
            </a:r>
          </a:p>
          <a:p>
            <a:pPr marL="0" indent="0" algn="ctr">
              <a:buNone/>
            </a:pPr>
            <a:endParaRPr lang="en-US" dirty="0" smtClean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n>
                  <a:solidFill>
                    <a:srgbClr val="0070C0"/>
                  </a:solidFill>
                </a:ln>
                <a:latin typeface="Berlin Sans FB Demi" panose="020E0802020502020306" pitchFamily="34" charset="0"/>
              </a:rPr>
              <a:t>Majority of Suicidal People Have Depressive Disorders or Feel Helpless Over Their Lives</a:t>
            </a:r>
          </a:p>
          <a:p>
            <a:pPr marL="0" indent="0" algn="ctr">
              <a:buNone/>
            </a:pPr>
            <a:endParaRPr lang="en-US" dirty="0" smtClean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n>
                  <a:solidFill>
                    <a:srgbClr val="7030A0"/>
                  </a:solidFill>
                </a:ln>
                <a:latin typeface="Berlin Sans FB Demi" panose="020E0802020502020306" pitchFamily="34" charset="0"/>
              </a:rPr>
              <a:t>Women are 3x’s More Likely Than Men to Attempt Suicide</a:t>
            </a:r>
            <a:endParaRPr lang="en-US" dirty="0">
              <a:ln>
                <a:solidFill>
                  <a:srgbClr val="7030A0"/>
                </a:solidFill>
              </a:ln>
              <a:latin typeface="Berlin Sans FB Demi" panose="020E0802020502020306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0" y="6419211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Berlin Sans FB Demi" panose="020E0802020502020306" pitchFamily="34" charset="0"/>
              </a:rPr>
              <a:t>-Focus on Health, 2009</a:t>
            </a:r>
            <a:endParaRPr lang="en-US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607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253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FACT or FICTION</vt:lpstr>
      <vt:lpstr>INTENTIONAL vs. UNINTENTIONAL </vt:lpstr>
      <vt:lpstr>SCHOOL VIOLENCE</vt:lpstr>
      <vt:lpstr>HOMICIDE</vt:lpstr>
      <vt:lpstr>SUICIDE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and Nat</dc:creator>
  <cp:lastModifiedBy>Di Do Kwan</cp:lastModifiedBy>
  <cp:revision>55</cp:revision>
  <dcterms:created xsi:type="dcterms:W3CDTF">2013-09-15T19:29:10Z</dcterms:created>
  <dcterms:modified xsi:type="dcterms:W3CDTF">2015-01-02T18:37:18Z</dcterms:modified>
</cp:coreProperties>
</file>