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DA83-7238-44B5-9837-C245C3445AC2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22061-89F8-49DB-88CF-968B1A2C1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 smtClean="0">
                <a:ln>
                  <a:solidFill>
                    <a:srgbClr val="00B0F0"/>
                  </a:solidFill>
                </a:ln>
                <a:solidFill>
                  <a:schemeClr val="tx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STUDENTS WILL BE ABLE TO:</a:t>
            </a:r>
            <a:endParaRPr lang="en-US" b="1" dirty="0">
              <a:ln>
                <a:solidFill>
                  <a:srgbClr val="00B0F0"/>
                </a:solidFill>
              </a:ln>
              <a:solidFill>
                <a:schemeClr val="tx1"/>
              </a:solidFill>
              <a:latin typeface="Century Gothic" pitchFamily="34" charset="0"/>
            </a:endParaRPr>
          </a:p>
          <a:p>
            <a:endParaRPr lang="en-US" sz="1400" b="1" dirty="0" smtClean="0">
              <a:latin typeface="Century Gothic" panose="020B0502020202020204" pitchFamily="34" charset="0"/>
            </a:endParaRP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b="1" dirty="0" smtClean="0">
              <a:latin typeface="Century Gothic" panose="020B0502020202020204" pitchFamily="34" charset="0"/>
            </a:endParaRP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b="1" dirty="0" smtClean="0">
              <a:latin typeface="Century Gothic" panose="020B0502020202020204" pitchFamily="34" charset="0"/>
            </a:endParaRP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b="1" dirty="0" smtClean="0">
              <a:latin typeface="Century Gothic" panose="020B0502020202020204" pitchFamily="34" charset="0"/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tx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2.1.8.D.1</a:t>
            </a:r>
            <a:r>
              <a:rPr lang="en-US" sz="1800" b="1" dirty="0">
                <a:solidFill>
                  <a:schemeClr val="tx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: INVESTIGATE CURRENT &amp; EMERGING METHODS TO DIAGNOSE &amp; TREAT DISEASES &amp; HEALTH CONDITIONS.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2.1.8.D.5: INVESTIGATE VARIOUS FORMS OF MENTAL ILLNESS SUCH AS GAMBLING, SHOPPING, DEPRESSION, EATING DISORDERS, &amp; BIPOLAR DISORDERS.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2.1.8.F.6: DESCRIBE SITUATIONS THAT MAY PRODUCE STRESS, DESCRIBE BODY’S RESPONSE TO STRESS, &amp; DEMONSTRATE HEALTH WAYS TO MANAGE STRESS.</a:t>
            </a:r>
            <a:endParaRPr lang="en-US" sz="1800" b="1" dirty="0"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66503"/>
            <a:ext cx="7620000" cy="2918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Vision_Quo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5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b="1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Century Gothic" pitchFamily="34" charset="0"/>
            </a:endParaRPr>
          </a:p>
          <a:p>
            <a:pPr algn="ctr">
              <a:buNone/>
            </a:pPr>
            <a:r>
              <a:rPr lang="en-US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DEFINING GOOD or POSITIVE MENTAL HEALTH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sz="2400" b="1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entury Gothic" pitchFamily="34" charset="0"/>
            </a:endParaRPr>
          </a:p>
          <a:p>
            <a:pPr algn="ctr">
              <a:buNone/>
            </a:pPr>
            <a:r>
              <a:rPr lang="en-US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The ABSENCE of Diagnosable Mental Health Problems</a:t>
            </a:r>
          </a:p>
          <a:p>
            <a:pPr algn="ctr">
              <a:buNone/>
            </a:pPr>
            <a:r>
              <a:rPr lang="en-US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Person’s Ability to Fulfill Key Functions and Activities such as:</a:t>
            </a:r>
          </a:p>
          <a:p>
            <a:pPr algn="ctr">
              <a:buNone/>
            </a:pPr>
            <a:endParaRPr lang="en-US" sz="2000" b="1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Learning </a:t>
            </a:r>
          </a:p>
          <a:p>
            <a:pPr algn="ctr">
              <a:buNone/>
            </a:pP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Feeling</a:t>
            </a:r>
          </a:p>
          <a:p>
            <a:pPr algn="ctr">
              <a:buNone/>
            </a:pP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Expressing Positive </a:t>
            </a: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&amp; Negative </a:t>
            </a: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Emotions</a:t>
            </a:r>
          </a:p>
          <a:p>
            <a:pPr algn="ctr">
              <a:buNone/>
            </a:pPr>
            <a:r>
              <a:rPr lang="en-US" sz="22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Form and Maintain Good Relationships                                                                                   		         Cope w/ Change and Uncertainty</a:t>
            </a:r>
            <a:r>
              <a:rPr lang="en-US" sz="2200" dirty="0" smtClean="0"/>
              <a:t>	</a:t>
            </a:r>
            <a:r>
              <a:rPr lang="en-US" sz="1200" dirty="0" smtClean="0"/>
              <a:t>			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5022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http://www.mentalhealth.org.uk</a:t>
            </a:r>
            <a:endParaRPr lang="en-US" sz="1400" b="1" dirty="0"/>
          </a:p>
        </p:txBody>
      </p:sp>
      <p:pic>
        <p:nvPicPr>
          <p:cNvPr id="7" name="Picture 6" descr="Laugh_Quo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990600"/>
            <a:ext cx="7543800" cy="27431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300" b="1" u="sng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WHY STAY </a:t>
            </a:r>
            <a:r>
              <a:rPr lang="en-US" sz="4300" b="1" u="sng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POSITIVE?</a:t>
            </a:r>
            <a:endParaRPr lang="en-US" sz="1400" b="1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latin typeface="Century Gothic" pitchFamily="34" charset="0"/>
            </a:endParaRPr>
          </a:p>
          <a:p>
            <a:pPr>
              <a:buNone/>
            </a:pPr>
            <a:endParaRPr lang="en-US" sz="1400" b="1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latin typeface="Century Gothic" pitchFamily="34" charset="0"/>
            </a:endParaRPr>
          </a:p>
          <a:p>
            <a:pPr algn="ctr">
              <a:buNone/>
            </a:pPr>
            <a:endParaRPr lang="en-US" sz="2800" b="1" dirty="0" smtClean="0">
              <a:latin typeface="Century Gothic" pitchFamily="34" charset="0"/>
            </a:endParaRPr>
          </a:p>
          <a:p>
            <a:pPr algn="ctr">
              <a:buNone/>
            </a:pPr>
            <a:endParaRPr lang="en-US" sz="2800" b="1" dirty="0" smtClean="0">
              <a:latin typeface="Century Gothic" pitchFamily="34" charset="0"/>
            </a:endParaRPr>
          </a:p>
          <a:p>
            <a:pPr algn="ctr">
              <a:buNone/>
            </a:pPr>
            <a:endParaRPr lang="en-US" sz="2800" b="1" dirty="0" smtClean="0">
              <a:latin typeface="Century Gothic" pitchFamily="34" charset="0"/>
            </a:endParaRPr>
          </a:p>
          <a:p>
            <a:pPr algn="ctr">
              <a:buNone/>
            </a:pPr>
            <a:endParaRPr lang="en-US" sz="2800" b="1" dirty="0" smtClean="0">
              <a:latin typeface="Century Gothic" pitchFamily="34" charset="0"/>
            </a:endParaRPr>
          </a:p>
        </p:txBody>
      </p:sp>
      <p:pic>
        <p:nvPicPr>
          <p:cNvPr id="4" name="Picture 3" descr="Positive_Thinking_Ima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4008299"/>
            <a:ext cx="7010400" cy="2849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8382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ACCORDING TO MENTAL HEALTH.NET- RESEARCH SHOWS</a:t>
            </a:r>
          </a:p>
          <a:p>
            <a:pPr algn="ctr"/>
            <a:endParaRPr lang="en-US" sz="2000" b="1" u="sng" dirty="0" smtClean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 PESSIMISTS Have a Nearly 20% HIGHER RISK of </a:t>
            </a: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DYING </a:t>
            </a: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Over a 30-Year </a:t>
            </a: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  </a:t>
            </a:r>
          </a:p>
          <a:p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  Period </a:t>
            </a: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vs. OPTIMISTS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Those Who Keep Track of Their GRATITUDE 1/Week = More Upbeat; Fewer </a:t>
            </a:r>
            <a:r>
              <a:rPr lang="en-US" sz="20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  </a:t>
            </a:r>
          </a:p>
          <a:p>
            <a:r>
              <a:rPr lang="en-US" sz="20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  Physical </a:t>
            </a:r>
            <a:r>
              <a:rPr lang="en-US" sz="20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Complaints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People Who Obsessively Repeat NEGATIVE Thoughts &amp; Behaviors Were Able </a:t>
            </a:r>
            <a:endParaRPr lang="en-US" sz="2000" b="1" dirty="0" smtClean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a:endParaRPr>
          </a:p>
          <a:p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 to </a:t>
            </a:r>
            <a:r>
              <a:rPr lang="en-US" sz="20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a:rPr>
              <a:t>Change Unhealthy Patterns; Brain Activity Actually Changed</a:t>
            </a:r>
            <a:endParaRPr lang="en-US" sz="20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8153400" cy="6837218"/>
          </a:xfr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113925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300" b="1" u="sng" dirty="0" smtClean="0">
                <a:ln>
                  <a:solidFill>
                    <a:schemeClr val="accent2"/>
                  </a:solidFill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HOW TO STAY POSITIVE</a:t>
            </a:r>
            <a:endParaRPr lang="en-US" sz="1400" b="1" dirty="0" smtClean="0">
              <a:ln>
                <a:solidFill>
                  <a:schemeClr val="accent2"/>
                </a:solidFill>
              </a:ln>
              <a:latin typeface="Century Gothic" pitchFamily="34" charset="0"/>
            </a:endParaRPr>
          </a:p>
          <a:p>
            <a:pPr>
              <a:buNone/>
            </a:pPr>
            <a:endParaRPr lang="en-US" sz="1400" b="1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latin typeface="Century Gothic" pitchFamily="34" charset="0"/>
            </a:endParaRPr>
          </a:p>
          <a:p>
            <a:pPr algn="ctr">
              <a:buNone/>
            </a:pPr>
            <a:endParaRPr lang="en-US" sz="2800" b="1" dirty="0" smtClean="0">
              <a:ln>
                <a:solidFill>
                  <a:schemeClr val="accent1"/>
                </a:solidFill>
              </a:ln>
              <a:latin typeface="Century Gothic" pitchFamily="34" charset="0"/>
            </a:endParaRPr>
          </a:p>
          <a:p>
            <a:pPr algn="ctr">
              <a:buNone/>
            </a:pPr>
            <a:r>
              <a:rPr lang="en-US" sz="2800" b="1" u="sng" dirty="0" smtClean="0">
                <a:ln>
                  <a:solidFill>
                    <a:schemeClr val="accent1"/>
                  </a:solidFill>
                </a:ln>
                <a:latin typeface="Century Gothic" pitchFamily="34" charset="0"/>
              </a:rPr>
              <a:t>FOSTER OPTIMISM</a:t>
            </a:r>
          </a:p>
          <a:p>
            <a:pPr algn="ctr">
              <a:buNone/>
            </a:pPr>
            <a:r>
              <a:rPr lang="en-US" sz="2800" b="1" dirty="0" smtClean="0">
                <a:ln>
                  <a:solidFill>
                    <a:schemeClr val="accent1"/>
                  </a:solidFill>
                </a:ln>
                <a:latin typeface="Century Gothic" pitchFamily="34" charset="0"/>
              </a:rPr>
              <a:t>ex. Write About a Positive Future, Find “Silver Lining”</a:t>
            </a:r>
          </a:p>
          <a:p>
            <a:pPr algn="ctr">
              <a:buNone/>
            </a:pPr>
            <a:endParaRPr lang="en-US" sz="2800" b="1" dirty="0" smtClean="0">
              <a:ln>
                <a:solidFill>
                  <a:schemeClr val="accent3">
                    <a:lumMod val="50000"/>
                  </a:schemeClr>
                </a:solidFill>
              </a:ln>
              <a:latin typeface="Century Gothic" pitchFamily="34" charset="0"/>
            </a:endParaRPr>
          </a:p>
          <a:p>
            <a:pPr algn="ctr">
              <a:buNone/>
            </a:pPr>
            <a:r>
              <a:rPr lang="en-US" sz="2800" b="1" u="sng" dirty="0" smtClean="0">
                <a:ln>
                  <a:solidFill>
                    <a:srgbClr val="FFC000"/>
                  </a:solidFill>
                </a:ln>
                <a:latin typeface="Century Gothic" pitchFamily="34" charset="0"/>
              </a:rPr>
              <a:t>PRACTICE GRATITUDE</a:t>
            </a:r>
          </a:p>
          <a:p>
            <a:pPr algn="ctr">
              <a:buNone/>
            </a:pPr>
            <a:r>
              <a:rPr lang="en-US" sz="2800" b="1" dirty="0" smtClean="0">
                <a:ln>
                  <a:solidFill>
                    <a:srgbClr val="FFC000"/>
                  </a:solidFill>
                </a:ln>
                <a:latin typeface="Century Gothic" pitchFamily="34" charset="0"/>
              </a:rPr>
              <a:t>ex. Share Good News, Write in a “Gratitude Journal</a:t>
            </a:r>
          </a:p>
          <a:p>
            <a:pPr algn="ctr">
              <a:buNone/>
            </a:pPr>
            <a:endParaRPr lang="en-US" sz="2800" b="1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en-US" sz="2800" b="1" u="sng" dirty="0" smtClean="0">
                <a:ln>
                  <a:solidFill>
                    <a:srgbClr val="FF0000"/>
                  </a:solidFill>
                </a:ln>
                <a:latin typeface="Century Gothic" pitchFamily="34" charset="0"/>
              </a:rPr>
              <a:t>AVOID NEGATIVE THINKING</a:t>
            </a:r>
          </a:p>
          <a:p>
            <a:pPr algn="ctr">
              <a:buNone/>
            </a:pPr>
            <a:r>
              <a:rPr lang="en-US" sz="2800" b="1" dirty="0" smtClean="0">
                <a:ln>
                  <a:solidFill>
                    <a:srgbClr val="FF0000"/>
                  </a:solidFill>
                </a:ln>
                <a:latin typeface="Century Gothic" pitchFamily="34" charset="0"/>
              </a:rPr>
              <a:t>ex. Ask Yourself if Problem is Something to Worry About; Try Problem Solving Strategies, Distract Yourself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endParaRPr lang="en-US" sz="4300" b="1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Century Gothic" pitchFamily="34" charset="0"/>
            </a:endParaRPr>
          </a:p>
          <a:p>
            <a:pPr algn="ctr">
              <a:buNone/>
            </a:pPr>
            <a:r>
              <a:rPr lang="en-US" sz="5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VISION </a:t>
            </a:r>
            <a:r>
              <a:rPr lang="en-US" sz="5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BOARD PROJECT</a:t>
            </a:r>
          </a:p>
          <a:p>
            <a:pPr algn="ctr">
              <a:buNone/>
            </a:pPr>
            <a:endParaRPr lang="en-US" sz="2200" b="1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en-US" sz="23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“A Vision, by Definition, is the Act or Power of Anticipating that which WILL or MAY Come to Be</a:t>
            </a:r>
            <a:r>
              <a:rPr lang="en-US" sz="23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”</a:t>
            </a:r>
          </a:p>
          <a:p>
            <a:pPr algn="ctr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sz="4000" b="1" dirty="0" smtClean="0">
                <a:latin typeface="Century Gothic" pitchFamily="34" charset="0"/>
              </a:rPr>
              <a:t>On Small </a:t>
            </a:r>
            <a:r>
              <a:rPr lang="en-US" sz="4000" b="1" dirty="0">
                <a:latin typeface="Century Gothic" pitchFamily="34" charset="0"/>
              </a:rPr>
              <a:t>C</a:t>
            </a:r>
            <a:r>
              <a:rPr lang="en-US" sz="4000" b="1" dirty="0" smtClean="0">
                <a:latin typeface="Century Gothic" pitchFamily="34" charset="0"/>
              </a:rPr>
              <a:t>ork </a:t>
            </a:r>
            <a:r>
              <a:rPr lang="en-US" sz="4000" b="1" dirty="0">
                <a:latin typeface="Century Gothic" pitchFamily="34" charset="0"/>
              </a:rPr>
              <a:t>B</a:t>
            </a:r>
            <a:r>
              <a:rPr lang="en-US" sz="4000" b="1" dirty="0" smtClean="0">
                <a:latin typeface="Century Gothic" pitchFamily="34" charset="0"/>
              </a:rPr>
              <a:t>oard, </a:t>
            </a:r>
            <a:r>
              <a:rPr lang="en-US" sz="4000" b="1" dirty="0" smtClean="0">
                <a:latin typeface="Century Gothic" pitchFamily="34" charset="0"/>
              </a:rPr>
              <a:t>Students </a:t>
            </a:r>
            <a:r>
              <a:rPr lang="en-US" sz="4000" b="1" dirty="0" smtClean="0">
                <a:latin typeface="Century Gothic" pitchFamily="34" charset="0"/>
              </a:rPr>
              <a:t>Will </a:t>
            </a:r>
            <a:r>
              <a:rPr lang="en-US" sz="4000" b="1" dirty="0" smtClean="0">
                <a:latin typeface="Century Gothic" pitchFamily="34" charset="0"/>
              </a:rPr>
              <a:t>“Illustrate” Personal Vision for THEIR FUTURE by </a:t>
            </a:r>
            <a:r>
              <a:rPr lang="en-US" sz="4000" b="1" dirty="0" smtClean="0">
                <a:latin typeface="Century Gothic" pitchFamily="34" charset="0"/>
              </a:rPr>
              <a:t>Creating </a:t>
            </a:r>
            <a:r>
              <a:rPr lang="en-US" sz="4000" b="1" dirty="0" smtClean="0">
                <a:latin typeface="Century Gothic" pitchFamily="34" charset="0"/>
              </a:rPr>
              <a:t>Their Very Own VISION </a:t>
            </a:r>
            <a:r>
              <a:rPr lang="en-US" sz="4000" b="1" dirty="0" smtClean="0">
                <a:latin typeface="Century Gothic" pitchFamily="34" charset="0"/>
              </a:rPr>
              <a:t>BOARD.</a:t>
            </a:r>
            <a:endParaRPr lang="en-US" sz="4000" b="1" dirty="0" smtClean="0">
              <a:latin typeface="Century Gothic" pitchFamily="34" charset="0"/>
            </a:endParaRPr>
          </a:p>
          <a:p>
            <a:pPr marL="514350" indent="-514350">
              <a:buAutoNum type="arabicPeriod"/>
            </a:pPr>
            <a:endParaRPr lang="en-US" sz="4000" b="1" dirty="0" smtClean="0">
              <a:latin typeface="Century Gothic" pitchFamily="34" charset="0"/>
            </a:endParaRPr>
          </a:p>
          <a:p>
            <a:pPr marL="514350" indent="-514350">
              <a:buAutoNum type="arabicPeriod"/>
            </a:pPr>
            <a:r>
              <a:rPr lang="en-US" sz="4000" b="1" dirty="0" smtClean="0">
                <a:latin typeface="Century Gothic" pitchFamily="34" charset="0"/>
              </a:rPr>
              <a:t>Students </a:t>
            </a:r>
            <a:r>
              <a:rPr lang="en-US" sz="4000" b="1" dirty="0" smtClean="0">
                <a:latin typeface="Century Gothic" pitchFamily="34" charset="0"/>
              </a:rPr>
              <a:t>May Use Photos, Magazine Clippings, Quotes, Drawings, or other Materials to </a:t>
            </a:r>
            <a:r>
              <a:rPr lang="en-US" sz="4000" b="1" dirty="0" smtClean="0">
                <a:latin typeface="Century Gothic" pitchFamily="34" charset="0"/>
              </a:rPr>
              <a:t>Express</a:t>
            </a:r>
            <a:r>
              <a:rPr lang="en-US" sz="4000" b="1" dirty="0" smtClean="0">
                <a:latin typeface="Century Gothic" pitchFamily="34" charset="0"/>
              </a:rPr>
              <a:t> Personal Journey or Goals</a:t>
            </a:r>
            <a:r>
              <a:rPr lang="en-US" sz="4000" b="1" dirty="0" smtClean="0">
                <a:latin typeface="Century Gothic" pitchFamily="34" charset="0"/>
              </a:rPr>
              <a:t>.</a:t>
            </a:r>
            <a:endParaRPr lang="en-US" sz="4000" b="1" dirty="0" smtClean="0">
              <a:latin typeface="Century Gothic" pitchFamily="34" charset="0"/>
            </a:endParaRPr>
          </a:p>
          <a:p>
            <a:pPr marL="514350" indent="-514350">
              <a:buAutoNum type="arabicPeriod"/>
            </a:pPr>
            <a:endParaRPr lang="en-US" sz="4000" b="1" dirty="0" smtClean="0">
              <a:latin typeface="Century Gothic" pitchFamily="34" charset="0"/>
            </a:endParaRPr>
          </a:p>
          <a:p>
            <a:pPr marL="514350" indent="-514350">
              <a:buAutoNum type="arabicPeriod"/>
            </a:pPr>
            <a:r>
              <a:rPr lang="en-US" sz="4000" b="1" dirty="0" smtClean="0">
                <a:latin typeface="Century Gothic" pitchFamily="34" charset="0"/>
              </a:rPr>
              <a:t>Purpose </a:t>
            </a:r>
            <a:r>
              <a:rPr lang="en-US" sz="4000" b="1" dirty="0" smtClean="0">
                <a:latin typeface="Century Gothic" pitchFamily="34" charset="0"/>
              </a:rPr>
              <a:t>of </a:t>
            </a:r>
            <a:r>
              <a:rPr lang="en-US" sz="4000" b="1" dirty="0" smtClean="0">
                <a:latin typeface="Century Gothic" pitchFamily="34" charset="0"/>
              </a:rPr>
              <a:t>Project is to Demonstrate Another Mean of Promoting </a:t>
            </a:r>
            <a:r>
              <a:rPr lang="en-US" sz="4000" b="1" dirty="0">
                <a:latin typeface="Century Gothic" pitchFamily="34" charset="0"/>
              </a:rPr>
              <a:t>P</a:t>
            </a:r>
            <a:r>
              <a:rPr lang="en-US" sz="4000" b="1" dirty="0" smtClean="0">
                <a:latin typeface="Century Gothic" pitchFamily="34" charset="0"/>
              </a:rPr>
              <a:t>ositive </a:t>
            </a:r>
            <a:r>
              <a:rPr lang="en-US" sz="4000" b="1" dirty="0">
                <a:latin typeface="Century Gothic" pitchFamily="34" charset="0"/>
              </a:rPr>
              <a:t>M</a:t>
            </a:r>
            <a:r>
              <a:rPr lang="en-US" sz="4000" b="1" dirty="0" smtClean="0">
                <a:latin typeface="Century Gothic" pitchFamily="34" charset="0"/>
              </a:rPr>
              <a:t>ental </a:t>
            </a:r>
            <a:r>
              <a:rPr lang="en-US" sz="4000" b="1" dirty="0">
                <a:latin typeface="Century Gothic" pitchFamily="34" charset="0"/>
              </a:rPr>
              <a:t>H</a:t>
            </a:r>
            <a:r>
              <a:rPr lang="en-US" sz="4000" b="1" dirty="0" smtClean="0">
                <a:latin typeface="Century Gothic" pitchFamily="34" charset="0"/>
              </a:rPr>
              <a:t>ealth in a Fun, Unique Way.</a:t>
            </a:r>
            <a:endParaRPr lang="en-US" sz="4000" b="1" dirty="0" smtClean="0">
              <a:latin typeface="Century Gothic" pitchFamily="34" charset="0"/>
            </a:endParaRPr>
          </a:p>
          <a:p>
            <a:pPr marL="514350" indent="-514350">
              <a:buNone/>
            </a:pPr>
            <a:endParaRPr lang="en-US" sz="1300" b="1" dirty="0" smtClean="0"/>
          </a:p>
          <a:p>
            <a:pPr marL="514350" indent="-514350">
              <a:buNone/>
            </a:pPr>
            <a:endParaRPr lang="en-US" sz="1300" b="1" dirty="0" smtClean="0"/>
          </a:p>
          <a:p>
            <a:pPr marL="514350" indent="-514350">
              <a:buNone/>
            </a:pPr>
            <a:r>
              <a:rPr lang="en-US" sz="1300" b="1" dirty="0" smtClean="0"/>
              <a:t>																             </a:t>
            </a:r>
            <a:endParaRPr lang="en-US" sz="1300" b="1" dirty="0" smtClean="0"/>
          </a:p>
          <a:p>
            <a:pPr marL="514350" indent="-514350" algn="r">
              <a:buNone/>
            </a:pPr>
            <a:endParaRPr lang="en-US" sz="1300" b="1" dirty="0" smtClean="0"/>
          </a:p>
          <a:p>
            <a:pPr marL="514350" indent="-514350" algn="r">
              <a:buNone/>
            </a:pPr>
            <a:endParaRPr lang="en-US" sz="1300" b="1" dirty="0"/>
          </a:p>
          <a:p>
            <a:pPr marL="514350" indent="-514350" algn="r">
              <a:buNone/>
            </a:pPr>
            <a:endParaRPr lang="en-US" sz="1300" b="1" dirty="0" smtClean="0"/>
          </a:p>
          <a:p>
            <a:pPr marL="514350" indent="-514350" algn="r">
              <a:buNone/>
            </a:pPr>
            <a:endParaRPr lang="en-US" sz="1300" b="1" dirty="0"/>
          </a:p>
          <a:p>
            <a:pPr marL="514350" indent="-514350" algn="r">
              <a:buNone/>
            </a:pPr>
            <a:endParaRPr lang="en-US" sz="1300" b="1" dirty="0" smtClean="0"/>
          </a:p>
          <a:p>
            <a:pPr marL="514350" indent="-514350" algn="r">
              <a:buNone/>
            </a:pPr>
            <a:endParaRPr lang="en-US" sz="1300" b="1" dirty="0"/>
          </a:p>
          <a:p>
            <a:pPr marL="514350" indent="-514350" algn="r">
              <a:buNone/>
            </a:pPr>
            <a:endParaRPr lang="en-US" sz="1300" b="1" dirty="0" smtClean="0"/>
          </a:p>
          <a:p>
            <a:pPr marL="514350" indent="-514350" algn="r">
              <a:buNone/>
            </a:pPr>
            <a:endParaRPr lang="en-US" sz="1300" b="1" dirty="0"/>
          </a:p>
          <a:p>
            <a:pPr marL="514350" indent="-514350" algn="r">
              <a:buNone/>
            </a:pPr>
            <a:endParaRPr lang="en-US" sz="1300" b="1" dirty="0" smtClean="0"/>
          </a:p>
          <a:p>
            <a:pPr marL="514350" indent="-514350" algn="r">
              <a:buNone/>
            </a:pPr>
            <a:r>
              <a:rPr lang="en-US" sz="1300" b="1" dirty="0" smtClean="0"/>
              <a:t>http</a:t>
            </a:r>
            <a:r>
              <a:rPr lang="en-US" sz="1300" b="1" dirty="0" smtClean="0"/>
              <a:t>://dictionary.reference.com/browse/vision</a:t>
            </a:r>
            <a:endParaRPr lang="en-US" sz="13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302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BOARD</dc:title>
  <dc:creator>Di Do Kwan</dc:creator>
  <cp:lastModifiedBy>NTP</cp:lastModifiedBy>
  <cp:revision>25</cp:revision>
  <dcterms:created xsi:type="dcterms:W3CDTF">2014-12-01T00:33:19Z</dcterms:created>
  <dcterms:modified xsi:type="dcterms:W3CDTF">2015-11-08T20:39:50Z</dcterms:modified>
</cp:coreProperties>
</file>