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196a8226045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196a8226045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74c5182ce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174c5182ce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951ce905ef_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951ce905ef_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951ce905ef_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951ce905ef_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1951ce905ef_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1951ce905ef_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1951ce905ef_9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1951ce905ef_9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1951ce905ef_9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1951ce905ef_9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96a822604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96a822604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96a8226045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96a822604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0"/>
              </a:spcBef>
              <a:spcAft>
                <a:spcPts val="0"/>
              </a:spcAft>
              <a:buClr>
                <a:schemeClr val="lt1"/>
              </a:buClr>
              <a:buSzPts val="1400"/>
              <a:buChar char="○"/>
              <a:defRPr>
                <a:solidFill>
                  <a:schemeClr val="lt1"/>
                </a:solidFill>
              </a:defRPr>
            </a:lvl2pPr>
            <a:lvl3pPr indent="-317500" lvl="2" marL="1371600" algn="ctr">
              <a:spcBef>
                <a:spcPts val="0"/>
              </a:spcBef>
              <a:spcAft>
                <a:spcPts val="0"/>
              </a:spcAft>
              <a:buClr>
                <a:schemeClr val="lt1"/>
              </a:buClr>
              <a:buSzPts val="1400"/>
              <a:buChar char="■"/>
              <a:defRPr>
                <a:solidFill>
                  <a:schemeClr val="lt1"/>
                </a:solidFill>
              </a:defRPr>
            </a:lvl3pPr>
            <a:lvl4pPr indent="-317500" lvl="3" marL="1828800" algn="ctr">
              <a:spcBef>
                <a:spcPts val="0"/>
              </a:spcBef>
              <a:spcAft>
                <a:spcPts val="0"/>
              </a:spcAft>
              <a:buClr>
                <a:schemeClr val="lt1"/>
              </a:buClr>
              <a:buSzPts val="1400"/>
              <a:buChar char="●"/>
              <a:defRPr>
                <a:solidFill>
                  <a:schemeClr val="lt1"/>
                </a:solidFill>
              </a:defRPr>
            </a:lvl4pPr>
            <a:lvl5pPr indent="-317500" lvl="4" marL="2286000" algn="ctr">
              <a:spcBef>
                <a:spcPts val="0"/>
              </a:spcBef>
              <a:spcAft>
                <a:spcPts val="0"/>
              </a:spcAft>
              <a:buClr>
                <a:schemeClr val="lt1"/>
              </a:buClr>
              <a:buSzPts val="1400"/>
              <a:buChar char="○"/>
              <a:defRPr>
                <a:solidFill>
                  <a:schemeClr val="lt1"/>
                </a:solidFill>
              </a:defRPr>
            </a:lvl5pPr>
            <a:lvl6pPr indent="-317500" lvl="5" marL="2743200" algn="ctr">
              <a:spcBef>
                <a:spcPts val="0"/>
              </a:spcBef>
              <a:spcAft>
                <a:spcPts val="0"/>
              </a:spcAft>
              <a:buClr>
                <a:schemeClr val="lt1"/>
              </a:buClr>
              <a:buSzPts val="1400"/>
              <a:buChar char="■"/>
              <a:defRPr>
                <a:solidFill>
                  <a:schemeClr val="lt1"/>
                </a:solidFill>
              </a:defRPr>
            </a:lvl6pPr>
            <a:lvl7pPr indent="-317500" lvl="6" marL="3200400" algn="ctr">
              <a:spcBef>
                <a:spcPts val="0"/>
              </a:spcBef>
              <a:spcAft>
                <a:spcPts val="0"/>
              </a:spcAft>
              <a:buClr>
                <a:schemeClr val="lt1"/>
              </a:buClr>
              <a:buSzPts val="1400"/>
              <a:buChar char="●"/>
              <a:defRPr>
                <a:solidFill>
                  <a:schemeClr val="lt1"/>
                </a:solidFill>
              </a:defRPr>
            </a:lvl7pPr>
            <a:lvl8pPr indent="-317500" lvl="7" marL="3657600" algn="ctr">
              <a:spcBef>
                <a:spcPts val="0"/>
              </a:spcBef>
              <a:spcAft>
                <a:spcPts val="0"/>
              </a:spcAft>
              <a:buClr>
                <a:schemeClr val="lt1"/>
              </a:buClr>
              <a:buSzPts val="1400"/>
              <a:buChar char="○"/>
              <a:defRPr>
                <a:solidFill>
                  <a:schemeClr val="lt1"/>
                </a:solidFill>
              </a:defRPr>
            </a:lvl8pPr>
            <a:lvl9pPr indent="-317500" lvl="8" marL="4114800" algn="ctr">
              <a:spcBef>
                <a:spcPts val="0"/>
              </a:spcBef>
              <a:spcAft>
                <a:spcPts val="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3"/>
          <p:cNvSpPr txBox="1"/>
          <p:nvPr>
            <p:ph type="ctrTitle"/>
          </p:nvPr>
        </p:nvSpPr>
        <p:spPr>
          <a:xfrm>
            <a:off x="355225" y="1280325"/>
            <a:ext cx="8465100" cy="1872300"/>
          </a:xfrm>
          <a:prstGeom prst="rect">
            <a:avLst/>
          </a:prstGeom>
        </p:spPr>
        <p:txBody>
          <a:bodyPr anchorCtr="0" anchor="b" bIns="91425" lIns="91425" spcFirstLastPara="1" rIns="91425" wrap="square" tIns="91425">
            <a:normAutofit fontScale="90000"/>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ctr">
              <a:spcBef>
                <a:spcPts val="0"/>
              </a:spcBef>
              <a:spcAft>
                <a:spcPts val="0"/>
              </a:spcAft>
              <a:buNone/>
            </a:pPr>
            <a:r>
              <a:rPr lang="en"/>
              <a:t>Harassment, Intimidation &amp; Bullying </a:t>
            </a:r>
            <a:endParaRPr/>
          </a:p>
          <a:p>
            <a:pPr indent="0" lvl="0" marL="0" rtl="0" algn="ctr">
              <a:spcBef>
                <a:spcPts val="0"/>
              </a:spcBef>
              <a:spcAft>
                <a:spcPts val="0"/>
              </a:spcAft>
              <a:buNone/>
            </a:pPr>
            <a:r>
              <a:rPr lang="en"/>
              <a:t>Presentation </a:t>
            </a:r>
            <a:endParaRPr/>
          </a:p>
          <a:p>
            <a:pPr indent="0" lvl="0" marL="0" rtl="0" algn="ctr">
              <a:spcBef>
                <a:spcPts val="0"/>
              </a:spcBef>
              <a:spcAft>
                <a:spcPts val="0"/>
              </a:spcAft>
              <a:buNone/>
            </a:pPr>
            <a:r>
              <a:t/>
            </a:r>
            <a:endParaRPr/>
          </a:p>
        </p:txBody>
      </p:sp>
      <p:sp>
        <p:nvSpPr>
          <p:cNvPr id="86" name="Google Shape;86;p13"/>
          <p:cNvSpPr txBox="1"/>
          <p:nvPr>
            <p:ph idx="1" type="subTitle"/>
          </p:nvPr>
        </p:nvSpPr>
        <p:spPr>
          <a:xfrm>
            <a:off x="598100" y="3056500"/>
            <a:ext cx="8364300" cy="481200"/>
          </a:xfrm>
          <a:prstGeom prst="rect">
            <a:avLst/>
          </a:prstGeom>
        </p:spPr>
        <p:txBody>
          <a:bodyPr anchorCtr="0" anchor="t" bIns="91425" lIns="91425" spcFirstLastPara="1" rIns="91425" wrap="square" tIns="91425">
            <a:normAutofit fontScale="40000" lnSpcReduction="20000"/>
          </a:bodyPr>
          <a:lstStyle/>
          <a:p>
            <a:pPr indent="0" lvl="0" marL="3657600" rtl="0" algn="just">
              <a:spcBef>
                <a:spcPts val="0"/>
              </a:spcBef>
              <a:spcAft>
                <a:spcPts val="0"/>
              </a:spcAft>
              <a:buNone/>
            </a:pPr>
            <a:r>
              <a:rPr lang="en" sz="2592"/>
              <a:t>Presented by: Giovanna Irizarry,</a:t>
            </a:r>
            <a:endParaRPr sz="2592"/>
          </a:p>
          <a:p>
            <a:pPr indent="0" lvl="0" marL="3657600" rtl="0" algn="just">
              <a:spcBef>
                <a:spcPts val="0"/>
              </a:spcBef>
              <a:spcAft>
                <a:spcPts val="0"/>
              </a:spcAft>
              <a:buNone/>
            </a:pPr>
            <a:r>
              <a:rPr lang="en" sz="2592"/>
              <a:t>                          Director of Special Education &amp; Student Support Services</a:t>
            </a:r>
            <a:r>
              <a:rPr lang="en" sz="3515"/>
              <a:t> </a:t>
            </a:r>
            <a:endParaRPr sz="3515"/>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Closing Thoughts </a:t>
            </a:r>
            <a:endParaRPr b="1"/>
          </a:p>
        </p:txBody>
      </p:sp>
      <p:sp>
        <p:nvSpPr>
          <p:cNvPr id="140" name="Google Shape;140;p22"/>
          <p:cNvSpPr txBox="1"/>
          <p:nvPr>
            <p:ph idx="1" type="body"/>
          </p:nvPr>
        </p:nvSpPr>
        <p:spPr>
          <a:xfrm>
            <a:off x="407900" y="1192875"/>
            <a:ext cx="8520600" cy="33390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0000FF"/>
                </a:solidFill>
              </a:rPr>
              <a:t>The goal is to </a:t>
            </a:r>
            <a:r>
              <a:rPr lang="en" sz="1050">
                <a:solidFill>
                  <a:srgbClr val="0000FF"/>
                </a:solidFill>
                <a:highlight>
                  <a:srgbClr val="FFFFFF"/>
                </a:highlight>
              </a:rPr>
              <a:t> </a:t>
            </a:r>
            <a:r>
              <a:rPr lang="en">
                <a:solidFill>
                  <a:srgbClr val="0000FF"/>
                </a:solidFill>
                <a:highlight>
                  <a:srgbClr val="FFFFFF"/>
                </a:highlight>
              </a:rPr>
              <a:t>ensure we are creating a positive environment for all students.</a:t>
            </a:r>
            <a:r>
              <a:rPr lang="en">
                <a:solidFill>
                  <a:srgbClr val="202124"/>
                </a:solidFill>
                <a:highlight>
                  <a:srgbClr val="FFFFFF"/>
                </a:highlight>
              </a:rPr>
              <a:t> </a:t>
            </a:r>
            <a:endParaRPr>
              <a:solidFill>
                <a:srgbClr val="202124"/>
              </a:solidFill>
              <a:highlight>
                <a:srgbClr val="FFFFFF"/>
              </a:highlight>
            </a:endParaRPr>
          </a:p>
          <a:p>
            <a:pPr indent="0" lvl="0" marL="0" rtl="0" algn="ctr">
              <a:spcBef>
                <a:spcPts val="1200"/>
              </a:spcBef>
              <a:spcAft>
                <a:spcPts val="0"/>
              </a:spcAft>
              <a:buNone/>
            </a:pPr>
            <a:r>
              <a:t/>
            </a:r>
            <a:endParaRPr b="1" i="1">
              <a:solidFill>
                <a:srgbClr val="202124"/>
              </a:solidFill>
              <a:highlight>
                <a:srgbClr val="FFFFFF"/>
              </a:highlight>
            </a:endParaRPr>
          </a:p>
          <a:p>
            <a:pPr indent="0" lvl="0" marL="0" rtl="0" algn="ctr">
              <a:spcBef>
                <a:spcPts val="1200"/>
              </a:spcBef>
              <a:spcAft>
                <a:spcPts val="0"/>
              </a:spcAft>
              <a:buNone/>
            </a:pPr>
            <a:r>
              <a:rPr b="1" i="1" lang="en">
                <a:solidFill>
                  <a:srgbClr val="202124"/>
                </a:solidFill>
                <a:highlight>
                  <a:srgbClr val="FFFFFF"/>
                </a:highlight>
              </a:rPr>
              <a:t>The entire school community has a shared </a:t>
            </a:r>
            <a:r>
              <a:rPr b="1" i="1" lang="en">
                <a:solidFill>
                  <a:srgbClr val="202124"/>
                </a:solidFill>
                <a:highlight>
                  <a:srgbClr val="FFFFFF"/>
                </a:highlight>
              </a:rPr>
              <a:t>responsibility and reciprocal process where school staff and families actively work together to support healthy learning and community environments for all children. </a:t>
            </a:r>
            <a:endParaRPr b="1" i="1">
              <a:solidFill>
                <a:srgbClr val="202124"/>
              </a:solidFill>
              <a:highlight>
                <a:srgbClr val="FFFFFF"/>
              </a:highlight>
            </a:endParaRPr>
          </a:p>
          <a:p>
            <a:pPr indent="0" lvl="0" marL="0" rtl="0" algn="l">
              <a:spcBef>
                <a:spcPts val="1200"/>
              </a:spcBef>
              <a:spcAft>
                <a:spcPts val="0"/>
              </a:spcAft>
              <a:buNone/>
            </a:pPr>
            <a:r>
              <a:t/>
            </a:r>
            <a:endParaRPr b="1" i="1">
              <a:solidFill>
                <a:srgbClr val="202124"/>
              </a:solidFill>
              <a:highlight>
                <a:srgbClr val="FFFFFF"/>
              </a:highlight>
            </a:endParaRPr>
          </a:p>
          <a:p>
            <a:pPr indent="0" lvl="0" marL="0" rtl="0" algn="ctr">
              <a:spcBef>
                <a:spcPts val="1200"/>
              </a:spcBef>
              <a:spcAft>
                <a:spcPts val="1200"/>
              </a:spcAft>
              <a:buNone/>
            </a:pPr>
            <a:r>
              <a:rPr b="1" i="1" lang="en">
                <a:solidFill>
                  <a:srgbClr val="202124"/>
                </a:solidFill>
                <a:highlight>
                  <a:srgbClr val="FFFFFF"/>
                </a:highlight>
              </a:rPr>
              <a:t>Thank you! </a:t>
            </a:r>
            <a:endParaRPr b="1" i="1">
              <a:solidFill>
                <a:srgbClr val="202124"/>
              </a:solidFill>
              <a:highlight>
                <a:srgbClr val="FFFFFF"/>
              </a:highlight>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HIB Presentation Outline</a:t>
            </a:r>
            <a:endParaRPr b="1"/>
          </a:p>
        </p:txBody>
      </p:sp>
      <p:sp>
        <p:nvSpPr>
          <p:cNvPr id="92" name="Google Shape;92;p14"/>
          <p:cNvSpPr txBox="1"/>
          <p:nvPr>
            <p:ph idx="1" type="body"/>
          </p:nvPr>
        </p:nvSpPr>
        <p:spPr>
          <a:xfrm>
            <a:off x="311700" y="1531950"/>
            <a:ext cx="8520600" cy="3211800"/>
          </a:xfrm>
          <a:prstGeom prst="rect">
            <a:avLst/>
          </a:prstGeom>
        </p:spPr>
        <p:txBody>
          <a:bodyPr anchorCtr="0" anchor="t" bIns="91425" lIns="91425" spcFirstLastPara="1" rIns="91425" wrap="square" tIns="91425">
            <a:normAutofit/>
          </a:bodyPr>
          <a:lstStyle/>
          <a:p>
            <a:pPr indent="-368300" lvl="0" marL="1371600" rtl="0" algn="l">
              <a:spcBef>
                <a:spcPts val="0"/>
              </a:spcBef>
              <a:spcAft>
                <a:spcPts val="0"/>
              </a:spcAft>
              <a:buSzPts val="2200"/>
              <a:buChar char="●"/>
            </a:pPr>
            <a:r>
              <a:rPr b="1" lang="en" sz="2200"/>
              <a:t>Definition of </a:t>
            </a:r>
            <a:r>
              <a:rPr b="1" lang="en" sz="2200"/>
              <a:t>Harassment</a:t>
            </a:r>
            <a:r>
              <a:rPr b="1" lang="en" sz="2200"/>
              <a:t>, Intimidation and Bullying</a:t>
            </a:r>
            <a:r>
              <a:rPr lang="en" sz="2200"/>
              <a:t> (N.J.S.A. 18A:37-14)  </a:t>
            </a:r>
            <a:endParaRPr sz="2200"/>
          </a:p>
          <a:p>
            <a:pPr indent="-368300" lvl="0" marL="1371600" rtl="0" algn="l">
              <a:spcBef>
                <a:spcPts val="0"/>
              </a:spcBef>
              <a:spcAft>
                <a:spcPts val="0"/>
              </a:spcAft>
              <a:buSzPts val="2200"/>
              <a:buChar char="●"/>
            </a:pPr>
            <a:r>
              <a:rPr b="1" lang="en" sz="2200"/>
              <a:t>HIB Reporting Procedures</a:t>
            </a:r>
            <a:r>
              <a:rPr lang="en" sz="2200"/>
              <a:t> </a:t>
            </a:r>
            <a:endParaRPr sz="2200"/>
          </a:p>
          <a:p>
            <a:pPr indent="-368300" lvl="0" marL="1371600" rtl="0" algn="l">
              <a:spcBef>
                <a:spcPts val="0"/>
              </a:spcBef>
              <a:spcAft>
                <a:spcPts val="0"/>
              </a:spcAft>
              <a:buSzPts val="2200"/>
              <a:buChar char="●"/>
            </a:pPr>
            <a:r>
              <a:rPr b="1" lang="en" sz="2200"/>
              <a:t>Significant</a:t>
            </a:r>
            <a:r>
              <a:rPr b="1" lang="en" sz="2200"/>
              <a:t> Updates to the Law </a:t>
            </a:r>
            <a:r>
              <a:rPr lang="en" sz="2200"/>
              <a:t>(1/10/2022 &amp; Amendments 8/29/2022)</a:t>
            </a:r>
            <a:endParaRPr sz="2200"/>
          </a:p>
          <a:p>
            <a:pPr indent="0" lvl="0" marL="457200" rtl="0" algn="l">
              <a:spcBef>
                <a:spcPts val="1200"/>
              </a:spcBef>
              <a:spcAft>
                <a:spcPts val="12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What is HIB?</a:t>
            </a:r>
            <a:endParaRPr b="1"/>
          </a:p>
        </p:txBody>
      </p:sp>
      <p:sp>
        <p:nvSpPr>
          <p:cNvPr id="98" name="Google Shape;98;p15"/>
          <p:cNvSpPr txBox="1"/>
          <p:nvPr>
            <p:ph idx="1" type="body"/>
          </p:nvPr>
        </p:nvSpPr>
        <p:spPr>
          <a:xfrm>
            <a:off x="125825" y="1073100"/>
            <a:ext cx="8821800" cy="3495900"/>
          </a:xfrm>
          <a:prstGeom prst="rect">
            <a:avLst/>
          </a:prstGeom>
        </p:spPr>
        <p:txBody>
          <a:bodyPr anchorCtr="0" anchor="t" bIns="91425" lIns="91425" spcFirstLastPara="1" rIns="91425" wrap="square" tIns="91425">
            <a:normAutofit fontScale="40000"/>
          </a:bodyPr>
          <a:lstStyle/>
          <a:p>
            <a:pPr indent="0" lvl="0" marL="0" rtl="0" algn="l">
              <a:spcBef>
                <a:spcPts val="0"/>
              </a:spcBef>
              <a:spcAft>
                <a:spcPts val="0"/>
              </a:spcAft>
              <a:buNone/>
            </a:pPr>
            <a:r>
              <a:rPr lang="en" sz="4200"/>
              <a:t>Harassment, intimidation and bullying" means any gesture, any written, verbal or physical </a:t>
            </a:r>
            <a:endParaRPr sz="4200"/>
          </a:p>
          <a:p>
            <a:pPr indent="0" lvl="0" marL="0" rtl="0" algn="l">
              <a:spcBef>
                <a:spcPts val="1200"/>
              </a:spcBef>
              <a:spcAft>
                <a:spcPts val="0"/>
              </a:spcAft>
              <a:buNone/>
            </a:pPr>
            <a:r>
              <a:rPr lang="en" sz="4200"/>
              <a:t>act, or any electronic communication, whether it be a single incident or a series of </a:t>
            </a:r>
            <a:endParaRPr sz="4200"/>
          </a:p>
          <a:p>
            <a:pPr indent="0" lvl="0" marL="0" rtl="0" algn="l">
              <a:spcBef>
                <a:spcPts val="1200"/>
              </a:spcBef>
              <a:spcAft>
                <a:spcPts val="0"/>
              </a:spcAft>
              <a:buNone/>
            </a:pPr>
            <a:r>
              <a:rPr lang="en" sz="4200"/>
              <a:t>incidents,  that is reasonably perceived as being motivated either by any actual or perceived </a:t>
            </a:r>
            <a:endParaRPr sz="4200"/>
          </a:p>
          <a:p>
            <a:pPr indent="0" lvl="0" marL="0" rtl="0" algn="l">
              <a:spcBef>
                <a:spcPts val="1200"/>
              </a:spcBef>
              <a:spcAft>
                <a:spcPts val="0"/>
              </a:spcAft>
              <a:buNone/>
            </a:pPr>
            <a:r>
              <a:rPr lang="en" sz="4200"/>
              <a:t>characteristic, </a:t>
            </a:r>
            <a:r>
              <a:rPr b="1" lang="en" sz="4200"/>
              <a:t>such as </a:t>
            </a:r>
            <a:r>
              <a:rPr b="1" lang="en" sz="4200">
                <a:highlight>
                  <a:srgbClr val="FFFF00"/>
                </a:highlight>
              </a:rPr>
              <a:t>race, color, religion, ancestry, national origin, gender, sexual </a:t>
            </a:r>
            <a:endParaRPr b="1" sz="4200">
              <a:highlight>
                <a:srgbClr val="FFFF00"/>
              </a:highlight>
            </a:endParaRPr>
          </a:p>
          <a:p>
            <a:pPr indent="0" lvl="0" marL="0" rtl="0" algn="l">
              <a:spcBef>
                <a:spcPts val="1200"/>
              </a:spcBef>
              <a:spcAft>
                <a:spcPts val="0"/>
              </a:spcAft>
              <a:buNone/>
            </a:pPr>
            <a:r>
              <a:rPr b="1" lang="en" sz="4200">
                <a:highlight>
                  <a:srgbClr val="FFFF00"/>
                </a:highlight>
              </a:rPr>
              <a:t>orientation, gender identity and expression, or a mental, physical or sensory disability,</a:t>
            </a:r>
            <a:r>
              <a:rPr lang="en" sz="4200">
                <a:highlight>
                  <a:srgbClr val="FFFF00"/>
                </a:highlight>
              </a:rPr>
              <a:t> </a:t>
            </a:r>
            <a:r>
              <a:rPr b="1" lang="en" sz="4200">
                <a:solidFill>
                  <a:srgbClr val="0000FF"/>
                </a:solidFill>
                <a:highlight>
                  <a:srgbClr val="FFFF00"/>
                </a:highlight>
              </a:rPr>
              <a:t>or </a:t>
            </a:r>
            <a:endParaRPr b="1" sz="4200">
              <a:solidFill>
                <a:srgbClr val="0000FF"/>
              </a:solidFill>
              <a:highlight>
                <a:srgbClr val="FFFF00"/>
              </a:highlight>
            </a:endParaRPr>
          </a:p>
          <a:p>
            <a:pPr indent="0" lvl="0" marL="0" rtl="0" algn="l">
              <a:spcBef>
                <a:spcPts val="1200"/>
              </a:spcBef>
              <a:spcAft>
                <a:spcPts val="0"/>
              </a:spcAft>
              <a:buNone/>
            </a:pPr>
            <a:r>
              <a:rPr b="1" lang="en" sz="4200">
                <a:solidFill>
                  <a:srgbClr val="0000FF"/>
                </a:solidFill>
                <a:highlight>
                  <a:srgbClr val="FFFF00"/>
                </a:highlight>
              </a:rPr>
              <a:t>any other distinguishing characteristic</a:t>
            </a:r>
            <a:r>
              <a:rPr lang="en" sz="4200">
                <a:solidFill>
                  <a:srgbClr val="0000FF"/>
                </a:solidFill>
                <a:highlight>
                  <a:srgbClr val="FFFF00"/>
                </a:highlight>
              </a:rPr>
              <a:t>.</a:t>
            </a:r>
            <a:r>
              <a:rPr lang="en" sz="4200">
                <a:highlight>
                  <a:srgbClr val="FFFF00"/>
                </a:highlight>
              </a:rPr>
              <a:t> </a:t>
            </a:r>
            <a:endParaRPr>
              <a:highlight>
                <a:srgbClr val="FFFF00"/>
              </a:highlight>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What is HIB Continued… </a:t>
            </a:r>
            <a:endParaRPr b="1"/>
          </a:p>
        </p:txBody>
      </p:sp>
      <p:sp>
        <p:nvSpPr>
          <p:cNvPr id="104" name="Google Shape;104;p16"/>
          <p:cNvSpPr txBox="1"/>
          <p:nvPr>
            <p:ph idx="1" type="body"/>
          </p:nvPr>
        </p:nvSpPr>
        <p:spPr>
          <a:xfrm>
            <a:off x="311700" y="1132300"/>
            <a:ext cx="8520600" cy="2923200"/>
          </a:xfrm>
          <a:prstGeom prst="rect">
            <a:avLst/>
          </a:prstGeom>
        </p:spPr>
        <p:txBody>
          <a:bodyPr anchorCtr="0" anchor="t" bIns="91425" lIns="91425" spcFirstLastPara="1" rIns="91425" wrap="square" tIns="91425">
            <a:normAutofit fontScale="77500"/>
          </a:bodyPr>
          <a:lstStyle/>
          <a:p>
            <a:pPr indent="0" lvl="0" marL="0" rtl="0" algn="ctr">
              <a:spcBef>
                <a:spcPts val="0"/>
              </a:spcBef>
              <a:spcAft>
                <a:spcPts val="0"/>
              </a:spcAft>
              <a:buNone/>
            </a:pPr>
            <a:r>
              <a:rPr b="1" lang="en"/>
              <a:t>The Gesture, Act or Communication: </a:t>
            </a:r>
            <a:endParaRPr b="1"/>
          </a:p>
          <a:p>
            <a:pPr indent="0" lvl="0" marL="0" rtl="0" algn="ctr">
              <a:spcBef>
                <a:spcPts val="1200"/>
              </a:spcBef>
              <a:spcAft>
                <a:spcPts val="0"/>
              </a:spcAft>
              <a:buNone/>
            </a:pPr>
            <a:r>
              <a:rPr b="1" lang="en"/>
              <a:t>Substantially disrupts/interferes with the orderly operation of school or rights of other </a:t>
            </a:r>
            <a:r>
              <a:rPr b="1" lang="en"/>
              <a:t>students</a:t>
            </a:r>
            <a:r>
              <a:rPr b="1" lang="en"/>
              <a:t> </a:t>
            </a:r>
            <a:r>
              <a:rPr b="1" lang="en" u="sng"/>
              <a:t>and </a:t>
            </a:r>
            <a:endParaRPr b="1" u="sng"/>
          </a:p>
          <a:p>
            <a:pPr indent="-317182" lvl="0" marL="457200" rtl="0" algn="ctr">
              <a:spcBef>
                <a:spcPts val="1200"/>
              </a:spcBef>
              <a:spcAft>
                <a:spcPts val="0"/>
              </a:spcAft>
              <a:buSzPct val="100000"/>
              <a:buChar char="●"/>
            </a:pPr>
            <a:r>
              <a:rPr lang="en"/>
              <a:t>Has effect of, or creates </a:t>
            </a:r>
            <a:r>
              <a:rPr lang="en"/>
              <a:t>reasonable</a:t>
            </a:r>
            <a:r>
              <a:rPr lang="en"/>
              <a:t> fear of </a:t>
            </a:r>
            <a:r>
              <a:rPr lang="en"/>
              <a:t>physical</a:t>
            </a:r>
            <a:r>
              <a:rPr lang="en"/>
              <a:t>/emotional harm to student or </a:t>
            </a:r>
            <a:r>
              <a:rPr lang="en"/>
              <a:t>damage</a:t>
            </a:r>
            <a:r>
              <a:rPr lang="en"/>
              <a:t> to students property; </a:t>
            </a:r>
            <a:r>
              <a:rPr b="1" lang="en" u="sng"/>
              <a:t>or</a:t>
            </a:r>
            <a:r>
              <a:rPr lang="en"/>
              <a:t> </a:t>
            </a:r>
            <a:endParaRPr/>
          </a:p>
          <a:p>
            <a:pPr indent="0" lvl="0" marL="457200" rtl="0" algn="ctr">
              <a:spcBef>
                <a:spcPts val="1200"/>
              </a:spcBef>
              <a:spcAft>
                <a:spcPts val="0"/>
              </a:spcAft>
              <a:buNone/>
            </a:pPr>
            <a:r>
              <a:t/>
            </a:r>
            <a:endParaRPr sz="100"/>
          </a:p>
          <a:p>
            <a:pPr indent="-317182" lvl="0" marL="457200" rtl="0" algn="ctr">
              <a:spcBef>
                <a:spcPts val="1200"/>
              </a:spcBef>
              <a:spcAft>
                <a:spcPts val="0"/>
              </a:spcAft>
              <a:buSzPct val="100000"/>
              <a:buChar char="●"/>
            </a:pPr>
            <a:r>
              <a:rPr lang="en"/>
              <a:t>Has effect of </a:t>
            </a:r>
            <a:r>
              <a:rPr lang="en"/>
              <a:t>insulting</a:t>
            </a:r>
            <a:r>
              <a:rPr lang="en"/>
              <a:t>/demeaning any student or </a:t>
            </a:r>
            <a:r>
              <a:rPr lang="en"/>
              <a:t>group</a:t>
            </a:r>
            <a:r>
              <a:rPr lang="en"/>
              <a:t> of students; </a:t>
            </a:r>
            <a:r>
              <a:rPr b="1" lang="en" u="sng"/>
              <a:t>or</a:t>
            </a:r>
            <a:endParaRPr b="1" u="sng"/>
          </a:p>
          <a:p>
            <a:pPr indent="0" lvl="0" marL="457200" rtl="0" algn="ctr">
              <a:spcBef>
                <a:spcPts val="1200"/>
              </a:spcBef>
              <a:spcAft>
                <a:spcPts val="0"/>
              </a:spcAft>
              <a:buNone/>
            </a:pPr>
            <a:r>
              <a:t/>
            </a:r>
            <a:endParaRPr b="1" sz="100" u="sng"/>
          </a:p>
          <a:p>
            <a:pPr indent="-317182" lvl="0" marL="457200" rtl="0" algn="ctr">
              <a:spcBef>
                <a:spcPts val="1200"/>
              </a:spcBef>
              <a:spcAft>
                <a:spcPts val="0"/>
              </a:spcAft>
              <a:buSzPct val="100000"/>
              <a:buChar char="●"/>
            </a:pPr>
            <a:r>
              <a:rPr lang="en"/>
              <a:t>Creates a hostile </a:t>
            </a:r>
            <a:r>
              <a:rPr lang="en"/>
              <a:t>educational</a:t>
            </a:r>
            <a:r>
              <a:rPr lang="en"/>
              <a:t> </a:t>
            </a:r>
            <a:r>
              <a:rPr lang="en"/>
              <a:t>environment</a:t>
            </a:r>
            <a:r>
              <a:rPr lang="en"/>
              <a:t> for the student by interfering </a:t>
            </a:r>
            <a:r>
              <a:rPr lang="en"/>
              <a:t>with</a:t>
            </a:r>
            <a:r>
              <a:rPr lang="en"/>
              <a:t> student’s education or by </a:t>
            </a:r>
            <a:r>
              <a:rPr lang="en"/>
              <a:t>severely</a:t>
            </a:r>
            <a:r>
              <a:rPr lang="en"/>
              <a:t> or </a:t>
            </a:r>
            <a:r>
              <a:rPr lang="en"/>
              <a:t>pervasively</a:t>
            </a:r>
            <a:r>
              <a:rPr lang="en"/>
              <a:t> causing him/her </a:t>
            </a:r>
            <a:r>
              <a:rPr lang="en"/>
              <a:t>physical</a:t>
            </a:r>
            <a:r>
              <a:rPr lang="en"/>
              <a:t> or </a:t>
            </a:r>
            <a:r>
              <a:rPr lang="en"/>
              <a:t>emotional</a:t>
            </a:r>
            <a:r>
              <a:rPr lang="en"/>
              <a:t> harm.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222025"/>
            <a:ext cx="8520600" cy="5475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HIB Reporting Procedures </a:t>
            </a:r>
            <a:endParaRPr b="1"/>
          </a:p>
        </p:txBody>
      </p:sp>
      <p:sp>
        <p:nvSpPr>
          <p:cNvPr id="110" name="Google Shape;110;p17"/>
          <p:cNvSpPr txBox="1"/>
          <p:nvPr>
            <p:ph idx="1" type="body"/>
          </p:nvPr>
        </p:nvSpPr>
        <p:spPr>
          <a:xfrm>
            <a:off x="311700" y="954700"/>
            <a:ext cx="8520600" cy="36141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Reporting of a suspected HIB must be </a:t>
            </a:r>
            <a:r>
              <a:rPr lang="en" sz="1400"/>
              <a:t>communicated</a:t>
            </a:r>
            <a:r>
              <a:rPr lang="en" sz="1400"/>
              <a:t> to the </a:t>
            </a:r>
            <a:r>
              <a:rPr lang="en" sz="1400"/>
              <a:t>principal</a:t>
            </a:r>
            <a:r>
              <a:rPr lang="en" sz="1400"/>
              <a:t> within the same school day as witnessed or </a:t>
            </a:r>
            <a:r>
              <a:rPr lang="en" sz="1400"/>
              <a:t>reported. </a:t>
            </a:r>
            <a:endParaRPr sz="1400"/>
          </a:p>
          <a:p>
            <a:pPr indent="-317500" lvl="0" marL="457200" rtl="0" algn="l">
              <a:spcBef>
                <a:spcPts val="0"/>
              </a:spcBef>
              <a:spcAft>
                <a:spcPts val="0"/>
              </a:spcAft>
              <a:buSzPts val="1400"/>
              <a:buChar char="●"/>
            </a:pPr>
            <a:r>
              <a:rPr lang="en" sz="1400"/>
              <a:t>All written HIB reports of an incident shall be on a numbered form developed by the NJ DOE </a:t>
            </a:r>
            <a:r>
              <a:rPr b="1" lang="en" sz="1400">
                <a:solidFill>
                  <a:srgbClr val="FF0000"/>
                </a:solidFill>
              </a:rPr>
              <a:t>(HIB 338 Reporting Form) and submitted to the </a:t>
            </a:r>
            <a:r>
              <a:rPr b="1" lang="en" sz="1400">
                <a:solidFill>
                  <a:srgbClr val="FF0000"/>
                </a:solidFill>
              </a:rPr>
              <a:t>principal</a:t>
            </a:r>
            <a:r>
              <a:rPr b="1" lang="en" sz="1400">
                <a:solidFill>
                  <a:srgbClr val="FF0000"/>
                </a:solidFill>
              </a:rPr>
              <a:t> within 2 school days</a:t>
            </a:r>
            <a:r>
              <a:rPr lang="en" sz="1400"/>
              <a:t>. Copy shall be promptly submitted by the principal to the superintendent of schools.</a:t>
            </a:r>
            <a:endParaRPr sz="1400"/>
          </a:p>
          <a:p>
            <a:pPr indent="-317500" lvl="0" marL="457200" rtl="0" algn="l">
              <a:spcBef>
                <a:spcPts val="0"/>
              </a:spcBef>
              <a:spcAft>
                <a:spcPts val="0"/>
              </a:spcAft>
              <a:buSzPts val="1400"/>
              <a:buChar char="●"/>
            </a:pPr>
            <a:r>
              <a:rPr lang="en" sz="1400">
                <a:solidFill>
                  <a:srgbClr val="000000"/>
                </a:solidFill>
              </a:rPr>
              <a:t>Principal will </a:t>
            </a:r>
            <a:r>
              <a:rPr lang="en" sz="1400">
                <a:solidFill>
                  <a:srgbClr val="000000"/>
                </a:solidFill>
              </a:rPr>
              <a:t>complete</a:t>
            </a:r>
            <a:r>
              <a:rPr lang="en" sz="1400">
                <a:solidFill>
                  <a:srgbClr val="000000"/>
                </a:solidFill>
              </a:rPr>
              <a:t> a  </a:t>
            </a:r>
            <a:r>
              <a:rPr b="1" lang="en" sz="1400">
                <a:solidFill>
                  <a:srgbClr val="000000"/>
                </a:solidFill>
              </a:rPr>
              <a:t>Principal Determination Form </a:t>
            </a:r>
            <a:r>
              <a:rPr lang="en" sz="1400">
                <a:solidFill>
                  <a:srgbClr val="000000"/>
                </a:solidFill>
              </a:rPr>
              <a:t>with ABS to </a:t>
            </a:r>
            <a:r>
              <a:rPr lang="en" sz="1400">
                <a:solidFill>
                  <a:srgbClr val="000000"/>
                </a:solidFill>
              </a:rPr>
              <a:t>determine</a:t>
            </a:r>
            <a:r>
              <a:rPr lang="en" sz="1400">
                <a:solidFill>
                  <a:srgbClr val="000000"/>
                </a:solidFill>
              </a:rPr>
              <a:t> if the reported incident is </a:t>
            </a:r>
            <a:r>
              <a:rPr lang="en" sz="1400">
                <a:solidFill>
                  <a:srgbClr val="000000"/>
                </a:solidFill>
                <a:highlight>
                  <a:srgbClr val="FFFFFF"/>
                </a:highlight>
              </a:rPr>
              <a:t>within the scope of the definition of harassment, </a:t>
            </a:r>
            <a:r>
              <a:rPr lang="en" sz="1400">
                <a:solidFill>
                  <a:srgbClr val="000000"/>
                </a:solidFill>
              </a:rPr>
              <a:t>intimidation, and bullying. </a:t>
            </a:r>
            <a:endParaRPr sz="1400"/>
          </a:p>
          <a:p>
            <a:pPr indent="-317500" lvl="0" marL="457200" rtl="0" algn="l">
              <a:spcBef>
                <a:spcPts val="0"/>
              </a:spcBef>
              <a:spcAft>
                <a:spcPts val="0"/>
              </a:spcAft>
              <a:buSzPts val="1400"/>
              <a:buChar char="●"/>
            </a:pPr>
            <a:r>
              <a:rPr lang="en" sz="1400"/>
              <a:t>Principal shall report to the superintendent if a preliminary determination is made under the school district’s policy that the reported incident or complaint is outside the scope of the HIB definition. Parents of all parties will be notified of </a:t>
            </a:r>
            <a:r>
              <a:rPr lang="en" sz="1400"/>
              <a:t>the</a:t>
            </a:r>
            <a:r>
              <a:rPr lang="en" sz="1400"/>
              <a:t> decision by the principal.  </a:t>
            </a:r>
            <a:endParaRPr sz="1400"/>
          </a:p>
          <a:p>
            <a:pPr indent="-317500" lvl="0" marL="457200" rtl="0" algn="l">
              <a:spcBef>
                <a:spcPts val="0"/>
              </a:spcBef>
              <a:spcAft>
                <a:spcPts val="0"/>
              </a:spcAft>
              <a:buSzPts val="1400"/>
              <a:buChar char="●"/>
            </a:pPr>
            <a:r>
              <a:rPr lang="en" sz="1400"/>
              <a:t>The Superintendent may require the principal to conduct an investigation of the incident, if the superintendent determines that an investigation is necessary because the incident is within the scope of the HIB definition. </a:t>
            </a:r>
            <a:endParaRPr sz="1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281225"/>
            <a:ext cx="8520600" cy="591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HIB Reporting Procedures Continued…</a:t>
            </a:r>
            <a:endParaRPr b="1"/>
          </a:p>
          <a:p>
            <a:pPr indent="0" lvl="0" marL="0" rtl="0" algn="l">
              <a:spcBef>
                <a:spcPts val="0"/>
              </a:spcBef>
              <a:spcAft>
                <a:spcPts val="0"/>
              </a:spcAft>
              <a:buNone/>
            </a:pPr>
            <a:r>
              <a:t/>
            </a:r>
            <a:endParaRPr b="1"/>
          </a:p>
        </p:txBody>
      </p:sp>
      <p:sp>
        <p:nvSpPr>
          <p:cNvPr id="116" name="Google Shape;116;p18"/>
          <p:cNvSpPr txBox="1"/>
          <p:nvPr>
            <p:ph idx="1" type="body"/>
          </p:nvPr>
        </p:nvSpPr>
        <p:spPr>
          <a:xfrm>
            <a:off x="311700" y="873125"/>
            <a:ext cx="8520600" cy="38484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sz="1400"/>
              <a:t>If the incident falls within the scope of the </a:t>
            </a:r>
            <a:r>
              <a:rPr lang="en" sz="1400"/>
              <a:t>definition</a:t>
            </a:r>
            <a:r>
              <a:rPr lang="en" sz="1400"/>
              <a:t> of HIB, the Principal will provide the HIB Specialist with the </a:t>
            </a:r>
            <a:r>
              <a:rPr lang="en" sz="1400"/>
              <a:t>Principal</a:t>
            </a:r>
            <a:r>
              <a:rPr lang="en" sz="1400"/>
              <a:t> Determination form and the investigation will be </a:t>
            </a:r>
            <a:r>
              <a:rPr lang="en" sz="1400"/>
              <a:t>begin</a:t>
            </a:r>
            <a:r>
              <a:rPr lang="en" sz="1400"/>
              <a:t> within the </a:t>
            </a:r>
            <a:r>
              <a:rPr b="1" lang="en" sz="1400"/>
              <a:t>same school day</a:t>
            </a:r>
            <a:r>
              <a:rPr lang="en" sz="1400"/>
              <a:t>. </a:t>
            </a:r>
            <a:endParaRPr sz="1400"/>
          </a:p>
          <a:p>
            <a:pPr indent="-317500" lvl="0" marL="457200" rtl="0" algn="l">
              <a:spcBef>
                <a:spcPts val="0"/>
              </a:spcBef>
              <a:spcAft>
                <a:spcPts val="0"/>
              </a:spcAft>
              <a:buSzPts val="1400"/>
              <a:buChar char="●"/>
            </a:pPr>
            <a:r>
              <a:rPr lang="en" sz="1400"/>
              <a:t>An i</a:t>
            </a:r>
            <a:r>
              <a:rPr lang="en" sz="1400"/>
              <a:t>nvestigation shall be completed as soon as possible, but not later than 10 school days from the initial determination. Formal investigation begins. </a:t>
            </a:r>
            <a:endParaRPr sz="1400"/>
          </a:p>
          <a:p>
            <a:pPr indent="-317500" lvl="0" marL="457200" rtl="0" algn="l">
              <a:spcBef>
                <a:spcPts val="0"/>
              </a:spcBef>
              <a:spcAft>
                <a:spcPts val="0"/>
              </a:spcAft>
              <a:buClr>
                <a:srgbClr val="000000"/>
              </a:buClr>
              <a:buSzPts val="1400"/>
              <a:buFont typeface="Arial"/>
              <a:buChar char="●"/>
            </a:pPr>
            <a:r>
              <a:rPr lang="en" sz="1400">
                <a:solidFill>
                  <a:srgbClr val="000000"/>
                </a:solidFill>
              </a:rPr>
              <a:t>Based on the information gathered, the HIB Specialist (ABS) will complete the </a:t>
            </a:r>
            <a:r>
              <a:rPr b="1" lang="en" sz="1400">
                <a:solidFill>
                  <a:srgbClr val="000000"/>
                </a:solidFill>
              </a:rPr>
              <a:t>Summary Report of Findings</a:t>
            </a:r>
            <a:r>
              <a:rPr lang="en" sz="1400">
                <a:solidFill>
                  <a:srgbClr val="000000"/>
                </a:solidFill>
              </a:rPr>
              <a:t>.</a:t>
            </a:r>
            <a:r>
              <a:rPr b="1" lang="en" sz="1400">
                <a:solidFill>
                  <a:srgbClr val="000000"/>
                </a:solidFill>
              </a:rPr>
              <a:t> </a:t>
            </a:r>
            <a:endParaRPr b="1"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The principal will call parents to inform them the investigation has been completed as well as the determination of the investigation. </a:t>
            </a:r>
            <a:endParaRPr sz="1400">
              <a:solidFill>
                <a:srgbClr val="000000"/>
              </a:solidFill>
            </a:endParaRPr>
          </a:p>
          <a:p>
            <a:pPr indent="-317500" lvl="0" marL="457200" rtl="0" algn="l">
              <a:spcBef>
                <a:spcPts val="0"/>
              </a:spcBef>
              <a:spcAft>
                <a:spcPts val="0"/>
              </a:spcAft>
              <a:buClr>
                <a:srgbClr val="000000"/>
              </a:buClr>
              <a:buSzPts val="1400"/>
              <a:buFont typeface="Arial"/>
              <a:buChar char="●"/>
            </a:pPr>
            <a:r>
              <a:rPr lang="en" sz="1400">
                <a:solidFill>
                  <a:srgbClr val="000000"/>
                </a:solidFill>
              </a:rPr>
              <a:t>The ABS/Principal will send the completed HIB packet to the superintendent for review </a:t>
            </a:r>
            <a:r>
              <a:rPr lang="en" sz="1400">
                <a:solidFill>
                  <a:srgbClr val="000000"/>
                </a:solidFill>
                <a:highlight>
                  <a:srgbClr val="FFFF00"/>
                </a:highlight>
              </a:rPr>
              <a:t>(</a:t>
            </a:r>
            <a:r>
              <a:rPr b="1" lang="en" sz="1400">
                <a:solidFill>
                  <a:srgbClr val="FF0000"/>
                </a:solidFill>
                <a:highlight>
                  <a:srgbClr val="FFFF00"/>
                </a:highlight>
              </a:rPr>
              <a:t>within two school days </a:t>
            </a:r>
            <a:r>
              <a:rPr lang="en" sz="1400">
                <a:solidFill>
                  <a:srgbClr val="000000"/>
                </a:solidFill>
                <a:highlight>
                  <a:srgbClr val="FFFF00"/>
                </a:highlight>
              </a:rPr>
              <a:t>of the completion of the investigation)</a:t>
            </a:r>
            <a:r>
              <a:rPr lang="en" sz="1400">
                <a:solidFill>
                  <a:srgbClr val="000000"/>
                </a:solidFill>
              </a:rPr>
              <a:t>. </a:t>
            </a:r>
            <a:endParaRPr sz="1400">
              <a:solidFill>
                <a:srgbClr val="000000"/>
              </a:solidFill>
            </a:endParaRPr>
          </a:p>
          <a:p>
            <a:pPr indent="-317500" lvl="0" marL="457200" rtl="0" algn="l">
              <a:spcBef>
                <a:spcPts val="0"/>
              </a:spcBef>
              <a:spcAft>
                <a:spcPts val="0"/>
              </a:spcAft>
              <a:buClr>
                <a:srgbClr val="000000"/>
              </a:buClr>
              <a:buSzPts val="1400"/>
              <a:buChar char="●"/>
            </a:pPr>
            <a:r>
              <a:rPr lang="en" sz="1400">
                <a:solidFill>
                  <a:srgbClr val="000000"/>
                </a:solidFill>
              </a:rPr>
              <a:t>The superintendent will report the findings of the investigation to the Board of Education no later than the date of the regularly scheduled BOE meeting. </a:t>
            </a:r>
            <a:endParaRPr sz="1400">
              <a:solidFill>
                <a:srgbClr val="000000"/>
              </a:solidFill>
            </a:endParaRPr>
          </a:p>
          <a:p>
            <a:pPr indent="-317500" lvl="0" marL="457200" rtl="0" algn="l">
              <a:spcBef>
                <a:spcPts val="0"/>
              </a:spcBef>
              <a:spcAft>
                <a:spcPts val="0"/>
              </a:spcAft>
              <a:buClr>
                <a:srgbClr val="000000"/>
              </a:buClr>
              <a:buSzPts val="1400"/>
              <a:buFont typeface="Arial"/>
              <a:buChar char="●"/>
            </a:pPr>
            <a:r>
              <a:rPr lang="en" sz="1400">
                <a:solidFill>
                  <a:srgbClr val="000000"/>
                </a:solidFill>
              </a:rPr>
              <a:t>The Board of Education will provide the parents with a final written letter of determination </a:t>
            </a:r>
            <a:r>
              <a:rPr b="1" lang="en" sz="1400">
                <a:solidFill>
                  <a:srgbClr val="FF0000"/>
                </a:solidFill>
                <a:highlight>
                  <a:srgbClr val="FFFF00"/>
                </a:highlight>
              </a:rPr>
              <a:t>within five school days</a:t>
            </a:r>
            <a:r>
              <a:rPr lang="en" sz="1400">
                <a:solidFill>
                  <a:srgbClr val="000000"/>
                </a:solidFill>
              </a:rPr>
              <a:t> </a:t>
            </a:r>
            <a:r>
              <a:rPr lang="en" sz="1400">
                <a:solidFill>
                  <a:srgbClr val="000000"/>
                </a:solidFill>
                <a:highlight>
                  <a:srgbClr val="FFFFFF"/>
                </a:highlight>
              </a:rPr>
              <a:t>after the results of the investigation are reported to the Board of Education.</a:t>
            </a:r>
            <a:r>
              <a:rPr lang="en" sz="1400">
                <a:solidFill>
                  <a:srgbClr val="000000"/>
                </a:solidFill>
              </a:rPr>
              <a:t> </a:t>
            </a:r>
            <a:endParaRPr sz="1400"/>
          </a:p>
          <a:p>
            <a:pPr indent="0" lvl="0" marL="457200" rtl="0" algn="l">
              <a:spcBef>
                <a:spcPts val="0"/>
              </a:spcBef>
              <a:spcAft>
                <a:spcPts val="0"/>
              </a:spcAft>
              <a:buNone/>
            </a:pPr>
            <a:r>
              <a:t/>
            </a:r>
            <a:endParaRPr sz="175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266425"/>
            <a:ext cx="8520600" cy="621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Significant</a:t>
            </a:r>
            <a:r>
              <a:rPr b="1" lang="en"/>
              <a:t> Changes to the Law</a:t>
            </a:r>
            <a:endParaRPr b="1"/>
          </a:p>
        </p:txBody>
      </p:sp>
      <p:sp>
        <p:nvSpPr>
          <p:cNvPr id="122" name="Google Shape;122;p19"/>
          <p:cNvSpPr txBox="1"/>
          <p:nvPr>
            <p:ph idx="1" type="body"/>
          </p:nvPr>
        </p:nvSpPr>
        <p:spPr>
          <a:xfrm>
            <a:off x="311700" y="947300"/>
            <a:ext cx="8520600" cy="3621600"/>
          </a:xfrm>
          <a:prstGeom prst="rect">
            <a:avLst/>
          </a:prstGeom>
        </p:spPr>
        <p:txBody>
          <a:bodyPr anchorCtr="0" anchor="t" bIns="91425" lIns="91425" spcFirstLastPara="1" rIns="91425" wrap="square" tIns="91425">
            <a:normAutofit lnSpcReduction="10000"/>
          </a:bodyPr>
          <a:lstStyle/>
          <a:p>
            <a:pPr indent="-342900" lvl="0" marL="457200" rtl="0" algn="l">
              <a:spcBef>
                <a:spcPts val="0"/>
              </a:spcBef>
              <a:spcAft>
                <a:spcPts val="0"/>
              </a:spcAft>
              <a:buSzPts val="1800"/>
              <a:buChar char="●"/>
            </a:pPr>
            <a:r>
              <a:rPr b="1" lang="en"/>
              <a:t>HIB 338 Reporting Forms </a:t>
            </a:r>
            <a:endParaRPr b="1"/>
          </a:p>
          <a:p>
            <a:pPr indent="-317500" lvl="1" marL="914400" rtl="0" algn="l">
              <a:spcBef>
                <a:spcPts val="0"/>
              </a:spcBef>
              <a:spcAft>
                <a:spcPts val="0"/>
              </a:spcAft>
              <a:buSzPts val="1400"/>
              <a:buChar char="○"/>
            </a:pPr>
            <a:r>
              <a:rPr lang="en"/>
              <a:t>Local Educational Agencies Personnel </a:t>
            </a:r>
            <a:endParaRPr/>
          </a:p>
          <a:p>
            <a:pPr indent="-317500" lvl="1" marL="914400" rtl="0" algn="l">
              <a:spcBef>
                <a:spcPts val="0"/>
              </a:spcBef>
              <a:spcAft>
                <a:spcPts val="0"/>
              </a:spcAft>
              <a:buSzPts val="1400"/>
              <a:buChar char="○"/>
            </a:pPr>
            <a:r>
              <a:rPr lang="en"/>
              <a:t>Families and Caregivers </a:t>
            </a:r>
            <a:endParaRPr/>
          </a:p>
          <a:p>
            <a:pPr indent="0" lvl="0" marL="0" rtl="0" algn="l">
              <a:spcBef>
                <a:spcPts val="1200"/>
              </a:spcBef>
              <a:spcAft>
                <a:spcPts val="0"/>
              </a:spcAft>
              <a:buNone/>
            </a:pPr>
            <a:r>
              <a:t/>
            </a:r>
            <a:endParaRPr b="1" sz="1400"/>
          </a:p>
          <a:p>
            <a:pPr indent="0" lvl="0" marL="0" rtl="0" algn="l">
              <a:spcBef>
                <a:spcPts val="0"/>
              </a:spcBef>
              <a:spcAft>
                <a:spcPts val="0"/>
              </a:spcAft>
              <a:buNone/>
            </a:pPr>
            <a:r>
              <a:rPr b="1" lang="en" sz="1400"/>
              <a:t>Consequences and appropriate remedial action for students who</a:t>
            </a:r>
            <a:endParaRPr b="1" sz="1400"/>
          </a:p>
          <a:p>
            <a:pPr indent="0" lvl="0" marL="0" rtl="0" algn="l">
              <a:spcBef>
                <a:spcPts val="0"/>
              </a:spcBef>
              <a:spcAft>
                <a:spcPts val="0"/>
              </a:spcAft>
              <a:buNone/>
            </a:pPr>
            <a:r>
              <a:rPr b="1" lang="en" sz="1400"/>
              <a:t>commit an act of HIB may include:</a:t>
            </a:r>
            <a:endParaRPr b="1" sz="1400"/>
          </a:p>
          <a:p>
            <a:pPr indent="0" lvl="0" marL="0" rtl="0" algn="l">
              <a:spcBef>
                <a:spcPts val="0"/>
              </a:spcBef>
              <a:spcAft>
                <a:spcPts val="0"/>
              </a:spcAft>
              <a:buNone/>
            </a:pPr>
            <a:r>
              <a:t/>
            </a:r>
            <a:endParaRPr b="1" sz="1400"/>
          </a:p>
          <a:p>
            <a:pPr indent="0" lvl="0" marL="0" rtl="0" algn="l">
              <a:spcBef>
                <a:spcPts val="0"/>
              </a:spcBef>
              <a:spcAft>
                <a:spcPts val="0"/>
              </a:spcAft>
              <a:buNone/>
            </a:pPr>
            <a:r>
              <a:rPr b="1" lang="en" sz="1400"/>
              <a:t>First act of HIB</a:t>
            </a:r>
            <a:r>
              <a:rPr lang="en" sz="1400"/>
              <a:t> – copy of investigation results placed in student’s</a:t>
            </a:r>
            <a:endParaRPr sz="1400"/>
          </a:p>
          <a:p>
            <a:pPr indent="0" lvl="0" marL="0" rtl="0" algn="l">
              <a:spcBef>
                <a:spcPts val="0"/>
              </a:spcBef>
              <a:spcAft>
                <a:spcPts val="0"/>
              </a:spcAft>
              <a:buNone/>
            </a:pPr>
            <a:r>
              <a:rPr lang="en" sz="1400"/>
              <a:t>record; student may be subject to remedial actions, including</a:t>
            </a:r>
            <a:endParaRPr sz="1400"/>
          </a:p>
          <a:p>
            <a:pPr indent="0" lvl="0" marL="0" rtl="0" algn="l">
              <a:spcBef>
                <a:spcPts val="0"/>
              </a:spcBef>
              <a:spcAft>
                <a:spcPts val="0"/>
              </a:spcAft>
              <a:buNone/>
            </a:pPr>
            <a:r>
              <a:rPr lang="en" sz="1400"/>
              <a:t>provision of counseling or behavioral intervention services,</a:t>
            </a:r>
            <a:endParaRPr sz="1400"/>
          </a:p>
          <a:p>
            <a:pPr indent="0" lvl="0" marL="0" rtl="0" algn="l">
              <a:spcBef>
                <a:spcPts val="0"/>
              </a:spcBef>
              <a:spcAft>
                <a:spcPts val="0"/>
              </a:spcAft>
              <a:buNone/>
            </a:pPr>
            <a:r>
              <a:rPr lang="en" sz="1400"/>
              <a:t>discipline or both, as determined by the principal in consultation</a:t>
            </a:r>
            <a:endParaRPr sz="1400"/>
          </a:p>
          <a:p>
            <a:pPr indent="0" lvl="0" marL="0" rtl="0" algn="l">
              <a:spcBef>
                <a:spcPts val="0"/>
              </a:spcBef>
              <a:spcAft>
                <a:spcPts val="0"/>
              </a:spcAft>
              <a:buNone/>
            </a:pPr>
            <a:r>
              <a:rPr lang="en" sz="1400"/>
              <a:t>with appropriate school staff.</a:t>
            </a:r>
            <a:endParaRPr sz="1400"/>
          </a:p>
          <a:p>
            <a:pPr indent="0" lvl="0" marL="0" rtl="0" algn="l">
              <a:spcBef>
                <a:spcPts val="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170225"/>
            <a:ext cx="8520600" cy="584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Significant Changes to the Law Continued…</a:t>
            </a:r>
            <a:endParaRPr b="1"/>
          </a:p>
          <a:p>
            <a:pPr indent="0" lvl="0" marL="0" rtl="0" algn="l">
              <a:spcBef>
                <a:spcPts val="0"/>
              </a:spcBef>
              <a:spcAft>
                <a:spcPts val="0"/>
              </a:spcAft>
              <a:buNone/>
            </a:pPr>
            <a:r>
              <a:t/>
            </a:r>
            <a:endParaRPr/>
          </a:p>
        </p:txBody>
      </p:sp>
      <p:sp>
        <p:nvSpPr>
          <p:cNvPr id="128" name="Google Shape;128;p20"/>
          <p:cNvSpPr txBox="1"/>
          <p:nvPr>
            <p:ph idx="1" type="body"/>
          </p:nvPr>
        </p:nvSpPr>
        <p:spPr>
          <a:xfrm>
            <a:off x="311700" y="976900"/>
            <a:ext cx="8520600" cy="37596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b="1" lang="en" sz="1400"/>
              <a:t>Second act of HIB - </a:t>
            </a:r>
            <a:r>
              <a:rPr lang="en" sz="1400"/>
              <a:t>copy of investigation results placed in student’s</a:t>
            </a:r>
            <a:endParaRPr sz="1400"/>
          </a:p>
          <a:p>
            <a:pPr indent="0" lvl="0" marL="0" rtl="0" algn="l">
              <a:spcBef>
                <a:spcPts val="0"/>
              </a:spcBef>
              <a:spcAft>
                <a:spcPts val="0"/>
              </a:spcAft>
              <a:buNone/>
            </a:pPr>
            <a:r>
              <a:rPr lang="en" sz="1400"/>
              <a:t>record; student may be subject to remedial actions, including provision</a:t>
            </a:r>
            <a:endParaRPr sz="1400"/>
          </a:p>
          <a:p>
            <a:pPr indent="0" lvl="0" marL="0" rtl="0" algn="l">
              <a:spcBef>
                <a:spcPts val="0"/>
              </a:spcBef>
              <a:spcAft>
                <a:spcPts val="0"/>
              </a:spcAft>
              <a:buNone/>
            </a:pPr>
            <a:r>
              <a:rPr lang="en" sz="1400"/>
              <a:t>of counseling or behavioral intervention services, discipline or both, as</a:t>
            </a:r>
            <a:endParaRPr sz="1400"/>
          </a:p>
          <a:p>
            <a:pPr indent="0" lvl="0" marL="0" rtl="0" algn="l">
              <a:spcBef>
                <a:spcPts val="0"/>
              </a:spcBef>
              <a:spcAft>
                <a:spcPts val="0"/>
              </a:spcAft>
              <a:buNone/>
            </a:pPr>
            <a:r>
              <a:rPr lang="en" sz="1400"/>
              <a:t>determined by the principal in consultation with appropriate school</a:t>
            </a:r>
            <a:endParaRPr sz="1400"/>
          </a:p>
          <a:p>
            <a:pPr indent="0" lvl="0" marL="0" rtl="0" algn="l">
              <a:spcBef>
                <a:spcPts val="0"/>
              </a:spcBef>
              <a:spcAft>
                <a:spcPts val="0"/>
              </a:spcAft>
              <a:buNone/>
            </a:pPr>
            <a:r>
              <a:rPr lang="en" sz="1400"/>
              <a:t>staff.</a:t>
            </a:r>
            <a:endParaRPr sz="1400"/>
          </a:p>
          <a:p>
            <a:pPr indent="0" lvl="0" marL="0" rtl="0" algn="l">
              <a:spcBef>
                <a:spcPts val="0"/>
              </a:spcBef>
              <a:spcAft>
                <a:spcPts val="0"/>
              </a:spcAft>
              <a:buNone/>
            </a:pPr>
            <a:r>
              <a:t/>
            </a:r>
            <a:endParaRPr sz="1400"/>
          </a:p>
          <a:p>
            <a:pPr indent="0" lvl="0" marL="0" rtl="0" algn="l">
              <a:spcBef>
                <a:spcPts val="0"/>
              </a:spcBef>
              <a:spcAft>
                <a:spcPts val="0"/>
              </a:spcAft>
              <a:buNone/>
            </a:pPr>
            <a:r>
              <a:rPr b="1" lang="en" sz="1400"/>
              <a:t>Third and each subsequent act of HIB </a:t>
            </a:r>
            <a:r>
              <a:rPr lang="en" sz="1400"/>
              <a:t>- copy of investigation results</a:t>
            </a:r>
            <a:endParaRPr sz="1400"/>
          </a:p>
          <a:p>
            <a:pPr indent="0" lvl="0" marL="0" rtl="0" algn="l">
              <a:spcBef>
                <a:spcPts val="0"/>
              </a:spcBef>
              <a:spcAft>
                <a:spcPts val="0"/>
              </a:spcAft>
              <a:buNone/>
            </a:pPr>
            <a:r>
              <a:rPr lang="en" sz="1400"/>
              <a:t>placed in student’s record and the principal, in consultation with</a:t>
            </a:r>
            <a:endParaRPr sz="1400"/>
          </a:p>
          <a:p>
            <a:pPr indent="0" lvl="0" marL="0" rtl="0" algn="l">
              <a:spcBef>
                <a:spcPts val="0"/>
              </a:spcBef>
              <a:spcAft>
                <a:spcPts val="0"/>
              </a:spcAft>
              <a:buNone/>
            </a:pPr>
            <a:r>
              <a:rPr lang="en" sz="1400"/>
              <a:t>appropriate school staff, shall develop an </a:t>
            </a:r>
            <a:r>
              <a:rPr b="1" lang="en" sz="1400"/>
              <a:t>individual student</a:t>
            </a:r>
            <a:endParaRPr b="1" sz="1400"/>
          </a:p>
          <a:p>
            <a:pPr indent="0" lvl="0" marL="0" rtl="0" algn="l">
              <a:spcBef>
                <a:spcPts val="0"/>
              </a:spcBef>
              <a:spcAft>
                <a:spcPts val="0"/>
              </a:spcAft>
              <a:buNone/>
            </a:pPr>
            <a:r>
              <a:rPr lang="en" sz="1400"/>
              <a:t>intervention plan which shall be </a:t>
            </a:r>
            <a:r>
              <a:rPr b="1" lang="en" sz="1400"/>
              <a:t>approved by the superintendent of</a:t>
            </a:r>
            <a:endParaRPr b="1" sz="1400"/>
          </a:p>
          <a:p>
            <a:pPr indent="0" lvl="0" marL="0" rtl="0" algn="l">
              <a:lnSpc>
                <a:spcPct val="100000"/>
              </a:lnSpc>
              <a:spcBef>
                <a:spcPts val="0"/>
              </a:spcBef>
              <a:spcAft>
                <a:spcPts val="0"/>
              </a:spcAft>
              <a:buNone/>
            </a:pPr>
            <a:r>
              <a:rPr b="1" lang="en" sz="1400"/>
              <a:t>schools or designee </a:t>
            </a:r>
            <a:r>
              <a:rPr lang="en" sz="1400">
                <a:solidFill>
                  <a:srgbClr val="000000"/>
                </a:solidFill>
              </a:rPr>
              <a:t>and may include remedial actions including</a:t>
            </a:r>
            <a:endParaRPr sz="1400">
              <a:solidFill>
                <a:srgbClr val="000000"/>
              </a:solidFill>
            </a:endParaRPr>
          </a:p>
          <a:p>
            <a:pPr indent="0" lvl="0" marL="0" rtl="0" algn="l">
              <a:spcBef>
                <a:spcPts val="0"/>
              </a:spcBef>
              <a:spcAft>
                <a:spcPts val="0"/>
              </a:spcAft>
              <a:buNone/>
            </a:pPr>
            <a:r>
              <a:rPr lang="en" sz="1400">
                <a:solidFill>
                  <a:srgbClr val="000000"/>
                </a:solidFill>
              </a:rPr>
              <a:t>counseling or behavioral intervention services, or progressive</a:t>
            </a:r>
            <a:endParaRPr sz="1400">
              <a:solidFill>
                <a:srgbClr val="000000"/>
              </a:solidFill>
            </a:endParaRPr>
          </a:p>
          <a:p>
            <a:pPr indent="0" lvl="0" marL="0" rtl="0" algn="l">
              <a:spcBef>
                <a:spcPts val="0"/>
              </a:spcBef>
              <a:spcAft>
                <a:spcPts val="0"/>
              </a:spcAft>
              <a:buNone/>
            </a:pPr>
            <a:r>
              <a:rPr lang="en" sz="1400">
                <a:solidFill>
                  <a:srgbClr val="000000"/>
                </a:solidFill>
              </a:rPr>
              <a:t>discipline, or both, and </a:t>
            </a:r>
            <a:r>
              <a:rPr b="1" lang="en" sz="1400">
                <a:solidFill>
                  <a:srgbClr val="000000"/>
                </a:solidFill>
              </a:rPr>
              <a:t>may require the student, accompanied by a</a:t>
            </a:r>
            <a:endParaRPr b="1" sz="1400">
              <a:solidFill>
                <a:srgbClr val="000000"/>
              </a:solidFill>
            </a:endParaRPr>
          </a:p>
          <a:p>
            <a:pPr indent="0" lvl="0" marL="0" rtl="0" algn="l">
              <a:spcBef>
                <a:spcPts val="0"/>
              </a:spcBef>
              <a:spcAft>
                <a:spcPts val="0"/>
              </a:spcAft>
              <a:buNone/>
            </a:pPr>
            <a:r>
              <a:rPr b="1" lang="en" sz="1400">
                <a:solidFill>
                  <a:srgbClr val="000000"/>
                </a:solidFill>
              </a:rPr>
              <a:t>parent or guardian, to complete in a satisfactory manner, a class or</a:t>
            </a:r>
            <a:endParaRPr b="1" sz="1400">
              <a:solidFill>
                <a:srgbClr val="000000"/>
              </a:solidFill>
            </a:endParaRPr>
          </a:p>
          <a:p>
            <a:pPr indent="0" lvl="0" marL="0" rtl="0" algn="l">
              <a:spcBef>
                <a:spcPts val="0"/>
              </a:spcBef>
              <a:spcAft>
                <a:spcPts val="0"/>
              </a:spcAft>
              <a:buNone/>
            </a:pPr>
            <a:r>
              <a:rPr b="1" lang="en" sz="1400">
                <a:solidFill>
                  <a:srgbClr val="000000"/>
                </a:solidFill>
              </a:rPr>
              <a:t>training program to reduce HIB behavior.</a:t>
            </a:r>
            <a:endParaRPr b="1" sz="1400">
              <a:solidFill>
                <a:srgbClr val="000000"/>
              </a:solidFill>
            </a:endParaRPr>
          </a:p>
          <a:p>
            <a:pPr indent="0" lvl="0" marL="0" rtl="0" algn="l">
              <a:lnSpc>
                <a:spcPct val="100000"/>
              </a:lnSpc>
              <a:spcBef>
                <a:spcPts val="0"/>
              </a:spcBef>
              <a:spcAft>
                <a:spcPts val="0"/>
              </a:spcAft>
              <a:buNone/>
            </a:pPr>
            <a:r>
              <a:t/>
            </a:r>
            <a:endParaRPr sz="14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311700" y="273825"/>
            <a:ext cx="8520600" cy="577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en"/>
              <a:t>Significant Changes to the Law Continued…</a:t>
            </a:r>
            <a:endParaRPr b="1"/>
          </a:p>
          <a:p>
            <a:pPr indent="0" lvl="0" marL="0" rtl="0" algn="l">
              <a:spcBef>
                <a:spcPts val="0"/>
              </a:spcBef>
              <a:spcAft>
                <a:spcPts val="0"/>
              </a:spcAft>
              <a:buNone/>
            </a:pPr>
            <a:r>
              <a:t/>
            </a:r>
            <a:endParaRPr/>
          </a:p>
        </p:txBody>
      </p:sp>
      <p:sp>
        <p:nvSpPr>
          <p:cNvPr id="134" name="Google Shape;134;p21"/>
          <p:cNvSpPr txBox="1"/>
          <p:nvPr>
            <p:ph idx="1" type="body"/>
          </p:nvPr>
        </p:nvSpPr>
        <p:spPr>
          <a:xfrm>
            <a:off x="311700" y="939900"/>
            <a:ext cx="8520600" cy="3833700"/>
          </a:xfrm>
          <a:prstGeom prst="rect">
            <a:avLst/>
          </a:prstGeom>
        </p:spPr>
        <p:txBody>
          <a:bodyPr anchorCtr="0" anchor="t" bIns="91425" lIns="91425" spcFirstLastPara="1" rIns="91425" wrap="square" tIns="91425">
            <a:normAutofit fontScale="40000" lnSpcReduction="20000"/>
          </a:bodyPr>
          <a:lstStyle/>
          <a:p>
            <a:pPr indent="0" lvl="0" marL="457200" rtl="0" algn="l">
              <a:spcBef>
                <a:spcPts val="0"/>
              </a:spcBef>
              <a:spcAft>
                <a:spcPts val="0"/>
              </a:spcAft>
              <a:buNone/>
            </a:pPr>
            <a:r>
              <a:t/>
            </a:r>
            <a:endParaRPr sz="1400"/>
          </a:p>
          <a:p>
            <a:pPr indent="-309144" lvl="0" marL="457200" rtl="0" algn="l">
              <a:spcBef>
                <a:spcPts val="0"/>
              </a:spcBef>
              <a:spcAft>
                <a:spcPts val="0"/>
              </a:spcAft>
              <a:buSzPct val="100000"/>
              <a:buChar char="●"/>
            </a:pPr>
            <a:r>
              <a:rPr lang="en" sz="3171"/>
              <a:t>If student commits a crime of </a:t>
            </a:r>
            <a:r>
              <a:rPr b="1" lang="en" sz="3171"/>
              <a:t>“cyber-harassment,”</a:t>
            </a:r>
            <a:r>
              <a:rPr lang="en" sz="3171"/>
              <a:t> creates option for</a:t>
            </a:r>
            <a:endParaRPr sz="3171"/>
          </a:p>
          <a:p>
            <a:pPr indent="457200" lvl="0" marL="0" rtl="0" algn="l">
              <a:spcBef>
                <a:spcPts val="0"/>
              </a:spcBef>
              <a:spcAft>
                <a:spcPts val="0"/>
              </a:spcAft>
              <a:buNone/>
            </a:pPr>
            <a:r>
              <a:rPr lang="en" sz="3171"/>
              <a:t>municipal court to order that a </a:t>
            </a:r>
            <a:r>
              <a:rPr b="1" lang="en" sz="3171"/>
              <a:t>minor, under age 16, along with a</a:t>
            </a:r>
            <a:endParaRPr b="1" sz="3171"/>
          </a:p>
          <a:p>
            <a:pPr indent="457200" lvl="0" marL="0" rtl="0" algn="l">
              <a:spcBef>
                <a:spcPts val="0"/>
              </a:spcBef>
              <a:spcAft>
                <a:spcPts val="0"/>
              </a:spcAft>
              <a:buNone/>
            </a:pPr>
            <a:r>
              <a:rPr b="1" lang="en" sz="3171"/>
              <a:t>parent or guardian, attend a class or training</a:t>
            </a:r>
            <a:r>
              <a:rPr lang="en" sz="3171"/>
              <a:t> to reduce tendency</a:t>
            </a:r>
            <a:endParaRPr sz="3171"/>
          </a:p>
          <a:p>
            <a:pPr indent="457200" lvl="0" marL="0" rtl="0" algn="l">
              <a:spcBef>
                <a:spcPts val="0"/>
              </a:spcBef>
              <a:spcAft>
                <a:spcPts val="0"/>
              </a:spcAft>
              <a:buNone/>
            </a:pPr>
            <a:r>
              <a:rPr lang="en" sz="3171"/>
              <a:t>towards such behavior or raise awareness of dangers associated</a:t>
            </a:r>
            <a:endParaRPr sz="3171"/>
          </a:p>
          <a:p>
            <a:pPr indent="457200" lvl="0" marL="0" rtl="0" algn="l">
              <a:spcBef>
                <a:spcPts val="0"/>
              </a:spcBef>
              <a:spcAft>
                <a:spcPts val="0"/>
              </a:spcAft>
              <a:buNone/>
            </a:pPr>
            <a:r>
              <a:rPr lang="en" sz="3171"/>
              <a:t>with cyber harassment.</a:t>
            </a:r>
            <a:endParaRPr sz="3171"/>
          </a:p>
          <a:p>
            <a:pPr indent="0" lvl="0" marL="0" rtl="0" algn="l">
              <a:spcBef>
                <a:spcPts val="0"/>
              </a:spcBef>
              <a:spcAft>
                <a:spcPts val="0"/>
              </a:spcAft>
              <a:buNone/>
            </a:pPr>
            <a:r>
              <a:t/>
            </a:r>
            <a:endParaRPr sz="3171"/>
          </a:p>
          <a:p>
            <a:pPr indent="-309144" lvl="0" marL="457200" rtl="0" algn="l">
              <a:spcBef>
                <a:spcPts val="0"/>
              </a:spcBef>
              <a:spcAft>
                <a:spcPts val="0"/>
              </a:spcAft>
              <a:buClr>
                <a:srgbClr val="000000"/>
              </a:buClr>
              <a:buSzPct val="100000"/>
              <a:buChar char="●"/>
            </a:pPr>
            <a:r>
              <a:rPr b="1" lang="en" sz="3171">
                <a:solidFill>
                  <a:srgbClr val="000000"/>
                </a:solidFill>
              </a:rPr>
              <a:t>Parent, of minor under 16 </a:t>
            </a:r>
            <a:r>
              <a:rPr lang="en" sz="3171">
                <a:solidFill>
                  <a:srgbClr val="000000"/>
                </a:solidFill>
              </a:rPr>
              <a:t>who is adjudicated delinquent for</a:t>
            </a:r>
            <a:endParaRPr sz="3171">
              <a:solidFill>
                <a:srgbClr val="000000"/>
              </a:solidFill>
            </a:endParaRPr>
          </a:p>
          <a:p>
            <a:pPr indent="457200" lvl="0" marL="0" rtl="0" algn="l">
              <a:spcBef>
                <a:spcPts val="0"/>
              </a:spcBef>
              <a:spcAft>
                <a:spcPts val="0"/>
              </a:spcAft>
              <a:buNone/>
            </a:pPr>
            <a:r>
              <a:rPr lang="en" sz="3171">
                <a:solidFill>
                  <a:srgbClr val="000000"/>
                </a:solidFill>
              </a:rPr>
              <a:t>cyber-harassment, </a:t>
            </a:r>
            <a:r>
              <a:rPr b="1" lang="en" sz="3171">
                <a:solidFill>
                  <a:srgbClr val="000000"/>
                </a:solidFill>
              </a:rPr>
              <a:t>who fails to abide by court ordered conditions is a</a:t>
            </a:r>
            <a:endParaRPr b="1" sz="3171">
              <a:solidFill>
                <a:srgbClr val="000000"/>
              </a:solidFill>
            </a:endParaRPr>
          </a:p>
          <a:p>
            <a:pPr indent="457200" lvl="0" marL="0" rtl="0" algn="l">
              <a:spcBef>
                <a:spcPts val="0"/>
              </a:spcBef>
              <a:spcAft>
                <a:spcPts val="0"/>
              </a:spcAft>
              <a:buNone/>
            </a:pPr>
            <a:r>
              <a:rPr b="1" lang="en" sz="3171">
                <a:solidFill>
                  <a:srgbClr val="000000"/>
                </a:solidFill>
              </a:rPr>
              <a:t>disorderly person</a:t>
            </a:r>
            <a:r>
              <a:rPr lang="en" sz="3171">
                <a:solidFill>
                  <a:srgbClr val="000000"/>
                </a:solidFill>
              </a:rPr>
              <a:t> and may be fined $100 first offense, $500 each</a:t>
            </a:r>
            <a:endParaRPr sz="3171">
              <a:solidFill>
                <a:srgbClr val="000000"/>
              </a:solidFill>
            </a:endParaRPr>
          </a:p>
          <a:p>
            <a:pPr indent="457200" lvl="0" marL="0" rtl="0" algn="l">
              <a:spcBef>
                <a:spcPts val="0"/>
              </a:spcBef>
              <a:spcAft>
                <a:spcPts val="0"/>
              </a:spcAft>
              <a:buNone/>
            </a:pPr>
            <a:r>
              <a:rPr lang="en" sz="3171">
                <a:solidFill>
                  <a:srgbClr val="000000"/>
                </a:solidFill>
              </a:rPr>
              <a:t>subsequent offense.</a:t>
            </a:r>
            <a:endParaRPr sz="3171">
              <a:solidFill>
                <a:srgbClr val="000000"/>
              </a:solidFill>
            </a:endParaRPr>
          </a:p>
          <a:p>
            <a:pPr indent="457200" lvl="0" marL="0" rtl="0" algn="l">
              <a:spcBef>
                <a:spcPts val="0"/>
              </a:spcBef>
              <a:spcAft>
                <a:spcPts val="0"/>
              </a:spcAft>
              <a:buNone/>
            </a:pPr>
            <a:r>
              <a:t/>
            </a:r>
            <a:endParaRPr sz="3171">
              <a:solidFill>
                <a:srgbClr val="000000"/>
              </a:solidFill>
            </a:endParaRPr>
          </a:p>
          <a:p>
            <a:pPr indent="-309144" lvl="0" marL="457200" rtl="0" algn="l">
              <a:spcBef>
                <a:spcPts val="0"/>
              </a:spcBef>
              <a:spcAft>
                <a:spcPts val="0"/>
              </a:spcAft>
              <a:buClr>
                <a:srgbClr val="000000"/>
              </a:buClr>
              <a:buSzPct val="100000"/>
              <a:buChar char="●"/>
            </a:pPr>
            <a:r>
              <a:rPr b="1" lang="en" sz="3171">
                <a:solidFill>
                  <a:srgbClr val="000000"/>
                </a:solidFill>
              </a:rPr>
              <a:t>Parent or guardian</a:t>
            </a:r>
            <a:r>
              <a:rPr lang="en" sz="3171">
                <a:solidFill>
                  <a:srgbClr val="000000"/>
                </a:solidFill>
              </a:rPr>
              <a:t> having legal custody of a minor who demonstrates</a:t>
            </a:r>
            <a:endParaRPr sz="3171">
              <a:solidFill>
                <a:srgbClr val="000000"/>
              </a:solidFill>
            </a:endParaRPr>
          </a:p>
          <a:p>
            <a:pPr indent="457200" lvl="0" marL="0" rtl="0" algn="l">
              <a:spcBef>
                <a:spcPts val="0"/>
              </a:spcBef>
              <a:spcAft>
                <a:spcPts val="0"/>
              </a:spcAft>
              <a:buNone/>
            </a:pPr>
            <a:r>
              <a:rPr b="1" lang="en" sz="3171">
                <a:solidFill>
                  <a:srgbClr val="000000"/>
                </a:solidFill>
              </a:rPr>
              <a:t>willful or wanton disregard in the exercise of the supervision and</a:t>
            </a:r>
            <a:endParaRPr b="1" sz="3171">
              <a:solidFill>
                <a:srgbClr val="000000"/>
              </a:solidFill>
            </a:endParaRPr>
          </a:p>
          <a:p>
            <a:pPr indent="457200" lvl="0" marL="0" rtl="0" algn="l">
              <a:spcBef>
                <a:spcPts val="0"/>
              </a:spcBef>
              <a:spcAft>
                <a:spcPts val="0"/>
              </a:spcAft>
              <a:buNone/>
            </a:pPr>
            <a:r>
              <a:rPr b="1" lang="en" sz="3171">
                <a:solidFill>
                  <a:srgbClr val="000000"/>
                </a:solidFill>
              </a:rPr>
              <a:t>control</a:t>
            </a:r>
            <a:r>
              <a:rPr lang="en" sz="3171">
                <a:solidFill>
                  <a:srgbClr val="000000"/>
                </a:solidFill>
              </a:rPr>
              <a:t> of the conduct of a minor adjudicated delinquent of</a:t>
            </a:r>
            <a:endParaRPr sz="3171">
              <a:solidFill>
                <a:srgbClr val="000000"/>
              </a:solidFill>
            </a:endParaRPr>
          </a:p>
          <a:p>
            <a:pPr indent="457200" lvl="0" marL="0" rtl="0" algn="l">
              <a:spcBef>
                <a:spcPts val="0"/>
              </a:spcBef>
              <a:spcAft>
                <a:spcPts val="0"/>
              </a:spcAft>
              <a:buNone/>
            </a:pPr>
            <a:r>
              <a:rPr lang="en" sz="3171">
                <a:solidFill>
                  <a:srgbClr val="000000"/>
                </a:solidFill>
              </a:rPr>
              <a:t>cyber-harassment (2C:33-4.1) or harassment (2C:33-4) may be liable in</a:t>
            </a:r>
            <a:endParaRPr sz="3171">
              <a:solidFill>
                <a:srgbClr val="000000"/>
              </a:solidFill>
            </a:endParaRPr>
          </a:p>
          <a:p>
            <a:pPr indent="457200" lvl="0" marL="0" rtl="0" algn="l">
              <a:spcBef>
                <a:spcPts val="0"/>
              </a:spcBef>
              <a:spcAft>
                <a:spcPts val="0"/>
              </a:spcAft>
              <a:buNone/>
            </a:pPr>
            <a:r>
              <a:rPr lang="en" sz="3171">
                <a:solidFill>
                  <a:srgbClr val="000000"/>
                </a:solidFill>
              </a:rPr>
              <a:t>a civil action.</a:t>
            </a:r>
            <a:endParaRPr sz="3171">
              <a:solidFill>
                <a:srgbClr val="000000"/>
              </a:solidFill>
            </a:endParaRPr>
          </a:p>
          <a:p>
            <a:pPr indent="0" lvl="0" marL="0" rtl="0" algn="l">
              <a:spcBef>
                <a:spcPts val="0"/>
              </a:spcBef>
              <a:spcAft>
                <a:spcPts val="0"/>
              </a:spcAft>
              <a:buNone/>
            </a:pPr>
            <a:r>
              <a:t/>
            </a:r>
            <a:endParaRPr sz="3171">
              <a:solidFill>
                <a:srgbClr val="000000"/>
              </a:solidFill>
            </a:endParaRPr>
          </a:p>
          <a:p>
            <a:pPr indent="0" lvl="0" marL="0" rtl="0" algn="l">
              <a:spcBef>
                <a:spcPts val="0"/>
              </a:spcBef>
              <a:spcAft>
                <a:spcPts val="0"/>
              </a:spcAft>
              <a:buNone/>
            </a:pPr>
            <a:r>
              <a:t/>
            </a:r>
            <a:endParaRPr sz="1400">
              <a:solidFill>
                <a:srgbClr val="000000"/>
              </a:solidFill>
              <a:latin typeface="Arial"/>
              <a:ea typeface="Arial"/>
              <a:cs typeface="Arial"/>
              <a:sym typeface="Arial"/>
            </a:endParaRPr>
          </a:p>
          <a:p>
            <a:pPr indent="0" lvl="0" marL="0" rtl="0" algn="l">
              <a:spcBef>
                <a:spcPts val="0"/>
              </a:spcBef>
              <a:spcAft>
                <a:spcPts val="0"/>
              </a:spcAft>
              <a:buNone/>
            </a:pPr>
            <a:r>
              <a:t/>
            </a:r>
            <a:endParaRPr sz="1400"/>
          </a:p>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