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31"/>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CC"/>
    <a:srgbClr val="CC0066"/>
    <a:srgbClr val="006600"/>
    <a:srgbClr val="DFD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8" d="100"/>
          <a:sy n="48" d="100"/>
        </p:scale>
        <p:origin x="708" y="6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5E3FC-CD10-45FB-A75D-ED45A1097636}" type="datetimeFigureOut">
              <a:rPr lang="en-US" smtClean="0"/>
              <a:t>9/28/2017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90A73-9CFA-43EA-A14B-809BD1C7B188}" type="slidenum">
              <a:rPr lang="en-US" smtClean="0"/>
              <a:t>‹#›</a:t>
            </a:fld>
            <a:endParaRPr lang="en-US" dirty="0"/>
          </a:p>
        </p:txBody>
      </p:sp>
    </p:spTree>
    <p:extLst>
      <p:ext uri="{BB962C8B-B14F-4D97-AF65-F5344CB8AC3E}">
        <p14:creationId xmlns:p14="http://schemas.microsoft.com/office/powerpoint/2010/main" val="171284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90A73-9CFA-43EA-A14B-809BD1C7B188}" type="slidenum">
              <a:rPr lang="en-US" smtClean="0"/>
              <a:t>1</a:t>
            </a:fld>
            <a:endParaRPr lang="en-US" dirty="0"/>
          </a:p>
        </p:txBody>
      </p:sp>
    </p:spTree>
    <p:extLst>
      <p:ext uri="{BB962C8B-B14F-4D97-AF65-F5344CB8AC3E}">
        <p14:creationId xmlns:p14="http://schemas.microsoft.com/office/powerpoint/2010/main" val="179167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90A73-9CFA-43EA-A14B-809BD1C7B188}" type="slidenum">
              <a:rPr lang="en-US" smtClean="0"/>
              <a:t>3</a:t>
            </a:fld>
            <a:endParaRPr lang="en-US" dirty="0"/>
          </a:p>
        </p:txBody>
      </p:sp>
    </p:spTree>
    <p:extLst>
      <p:ext uri="{BB962C8B-B14F-4D97-AF65-F5344CB8AC3E}">
        <p14:creationId xmlns:p14="http://schemas.microsoft.com/office/powerpoint/2010/main" val="3198900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F0656B6-919E-4E9B-A557-029BA3D6C12A}" type="datetime1">
              <a:rPr lang="en-US" smtClean="0"/>
              <a:t>9/28/2017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256175E-E50C-4C51-A2DB-3BBE4FC82EF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5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F5A5E-8585-47BA-B269-97FFDE2E897F}" type="datetime1">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6175E-E50C-4C51-A2DB-3BBE4FC82EF5}" type="slidenum">
              <a:rPr lang="en-US" smtClean="0"/>
              <a:t>‹#›</a:t>
            </a:fld>
            <a:endParaRPr lang="en-US" dirty="0"/>
          </a:p>
        </p:txBody>
      </p:sp>
    </p:spTree>
    <p:extLst>
      <p:ext uri="{BB962C8B-B14F-4D97-AF65-F5344CB8AC3E}">
        <p14:creationId xmlns:p14="http://schemas.microsoft.com/office/powerpoint/2010/main" val="67711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30CE96-54C7-4EF6-B0B1-534AC43026D5}"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36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B066B-1350-40DE-8415-E23928530EC2}"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75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23429-32AF-4495-AF0C-EBD7920ADA93}"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spTree>
    <p:extLst>
      <p:ext uri="{BB962C8B-B14F-4D97-AF65-F5344CB8AC3E}">
        <p14:creationId xmlns:p14="http://schemas.microsoft.com/office/powerpoint/2010/main" val="162711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282D7-D089-47C6-A3BA-C4BC77563C91}"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59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103C26-F31F-4F60-915C-5B54793CD2D6}"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845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0EB5CD-A558-49DC-A662-E469A299321E}"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13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B912CA-60D0-4E26-8E18-07B20BB511E9}"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78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B35F0F-7397-45FD-AD8F-3BD0F2AE552B}"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spTree>
    <p:extLst>
      <p:ext uri="{BB962C8B-B14F-4D97-AF65-F5344CB8AC3E}">
        <p14:creationId xmlns:p14="http://schemas.microsoft.com/office/powerpoint/2010/main" val="15267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D241C-A514-4F7F-A098-9D43414F09C4}" type="datetime1">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56175E-E50C-4C51-A2DB-3BBE4FC82EF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76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F531A5-A9F3-4324-A75F-632299D5C567}" type="datetime1">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6175E-E50C-4C51-A2DB-3BBE4FC82EF5}" type="slidenum">
              <a:rPr lang="en-US" smtClean="0"/>
              <a:t>‹#›</a:t>
            </a:fld>
            <a:endParaRPr lang="en-US" dirty="0"/>
          </a:p>
        </p:txBody>
      </p:sp>
    </p:spTree>
    <p:extLst>
      <p:ext uri="{BB962C8B-B14F-4D97-AF65-F5344CB8AC3E}">
        <p14:creationId xmlns:p14="http://schemas.microsoft.com/office/powerpoint/2010/main" val="428442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9E1287-E38B-4B5B-989B-BFBFE1DA7B8F}" type="datetime1">
              <a:rPr lang="en-US" smtClean="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56175E-E50C-4C51-A2DB-3BBE4FC82EF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72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B81622-FC1D-4DE7-9685-477F399A96FF}" type="datetime1">
              <a:rPr lang="en-US" smtClean="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56175E-E50C-4C51-A2DB-3BBE4FC82EF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72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99B44-F43A-44D5-AB15-D86C9F6BD9F9}" type="datetime1">
              <a:rPr lang="en-US" smtClean="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56175E-E50C-4C51-A2DB-3BBE4FC82EF5}" type="slidenum">
              <a:rPr lang="en-US" smtClean="0"/>
              <a:t>‹#›</a:t>
            </a:fld>
            <a:endParaRPr lang="en-US" dirty="0"/>
          </a:p>
        </p:txBody>
      </p:sp>
    </p:spTree>
    <p:extLst>
      <p:ext uri="{BB962C8B-B14F-4D97-AF65-F5344CB8AC3E}">
        <p14:creationId xmlns:p14="http://schemas.microsoft.com/office/powerpoint/2010/main" val="94333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67DA7-CBE6-4230-A2D9-7FA657AEBC2E}" type="datetime1">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6175E-E50C-4C51-A2DB-3BBE4FC82EF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38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7F9CE-2D24-487E-8482-E0913432004D}" type="datetime1">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56175E-E50C-4C51-A2DB-3BBE4FC82EF5}" type="slidenum">
              <a:rPr lang="en-US" smtClean="0"/>
              <a:t>‹#›</a:t>
            </a:fld>
            <a:endParaRPr lang="en-US" dirty="0"/>
          </a:p>
        </p:txBody>
      </p:sp>
    </p:spTree>
    <p:extLst>
      <p:ext uri="{BB962C8B-B14F-4D97-AF65-F5344CB8AC3E}">
        <p14:creationId xmlns:p14="http://schemas.microsoft.com/office/powerpoint/2010/main" val="413057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8CD903-548F-433A-AFD3-8A426673B635}" type="datetime1">
              <a:rPr lang="en-US" smtClean="0"/>
              <a:t>9/28/2017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56175E-E50C-4C51-A2DB-3BBE4FC82EF5}" type="slidenum">
              <a:rPr lang="en-US" smtClean="0"/>
              <a:t>‹#›</a:t>
            </a:fld>
            <a:endParaRPr lang="en-US" dirty="0"/>
          </a:p>
        </p:txBody>
      </p:sp>
    </p:spTree>
    <p:extLst>
      <p:ext uri="{BB962C8B-B14F-4D97-AF65-F5344CB8AC3E}">
        <p14:creationId xmlns:p14="http://schemas.microsoft.com/office/powerpoint/2010/main" val="50513001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search.yahoo.com/search?fr=mcsaoffblock&amp;type=A001US0&amp;p=discovery%20iceman%20cometh"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659" y="3133216"/>
            <a:ext cx="10058400" cy="1450757"/>
          </a:xfrm>
        </p:spPr>
        <p:txBody>
          <a:bodyPr>
            <a:normAutofit fontScale="90000"/>
          </a:bodyPr>
          <a:lstStyle/>
          <a:p>
            <a:r>
              <a:rPr lang="en-US" b="1" u="sng" dirty="0">
                <a:solidFill>
                  <a:srgbClr val="FF0000"/>
                </a:solidFill>
                <a:latin typeface="Times New Roman" panose="02020603050405020304" pitchFamily="18" charset="0"/>
                <a:cs typeface="Times New Roman" panose="02020603050405020304" pitchFamily="18" charset="0"/>
              </a:rPr>
              <a:t>Chapter </a:t>
            </a:r>
            <a:r>
              <a:rPr lang="en-US" b="1" u="sng" dirty="0" smtClean="0">
                <a:solidFill>
                  <a:srgbClr val="FF0000"/>
                </a:solidFill>
                <a:latin typeface="Times New Roman" panose="02020603050405020304" pitchFamily="18" charset="0"/>
                <a:cs typeface="Times New Roman" panose="02020603050405020304" pitchFamily="18" charset="0"/>
              </a:rPr>
              <a:t>2</a:t>
            </a:r>
            <a:r>
              <a:rPr lang="en-US" u="sng" dirty="0" smtClean="0">
                <a:solidFill>
                  <a:srgbClr val="006600"/>
                </a:solidFill>
                <a:latin typeface="Times New Roman" panose="02020603050405020304" pitchFamily="18" charset="0"/>
                <a:cs typeface="Times New Roman" panose="02020603050405020304" pitchFamily="18" charset="0"/>
              </a:rPr>
              <a:t/>
            </a:r>
            <a:br>
              <a:rPr lang="en-US" u="sng" dirty="0" smtClean="0">
                <a:solidFill>
                  <a:srgbClr val="006600"/>
                </a:solidFill>
                <a:latin typeface="Times New Roman" panose="02020603050405020304" pitchFamily="18" charset="0"/>
                <a:cs typeface="Times New Roman" panose="02020603050405020304" pitchFamily="18" charset="0"/>
              </a:rPr>
            </a:br>
            <a:r>
              <a:rPr lang="en-US" u="sng" dirty="0" smtClean="0">
                <a:solidFill>
                  <a:srgbClr val="006600"/>
                </a:solidFill>
                <a:latin typeface="Times New Roman" panose="02020603050405020304" pitchFamily="18" charset="0"/>
                <a:cs typeface="Times New Roman" panose="02020603050405020304" pitchFamily="18" charset="0"/>
              </a:rPr>
              <a:t/>
            </a:r>
            <a:br>
              <a:rPr lang="en-US" u="sng" dirty="0" smtClean="0">
                <a:solidFill>
                  <a:srgbClr val="006600"/>
                </a:solidFill>
                <a:latin typeface="Times New Roman" panose="02020603050405020304" pitchFamily="18" charset="0"/>
                <a:cs typeface="Times New Roman" panose="02020603050405020304" pitchFamily="18" charset="0"/>
              </a:rPr>
            </a:br>
            <a:r>
              <a:rPr lang="en-US" b="1" u="sng" dirty="0" smtClean="0">
                <a:solidFill>
                  <a:srgbClr val="0000CC"/>
                </a:solidFill>
                <a:latin typeface="Times New Roman" panose="02020603050405020304" pitchFamily="18" charset="0"/>
                <a:cs typeface="Times New Roman" panose="02020603050405020304" pitchFamily="18" charset="0"/>
              </a:rPr>
              <a:t>The </a:t>
            </a:r>
            <a:r>
              <a:rPr lang="en-US" b="1" u="sng" dirty="0">
                <a:solidFill>
                  <a:srgbClr val="0000CC"/>
                </a:solidFill>
                <a:latin typeface="Times New Roman" panose="02020603050405020304" pitchFamily="18" charset="0"/>
                <a:cs typeface="Times New Roman" panose="02020603050405020304" pitchFamily="18" charset="0"/>
              </a:rPr>
              <a:t>Stone Age and Early Cultures</a:t>
            </a:r>
            <a:br>
              <a:rPr lang="en-US" b="1" u="sng" dirty="0">
                <a:solidFill>
                  <a:srgbClr val="0000CC"/>
                </a:solidFill>
                <a:latin typeface="Times New Roman" panose="02020603050405020304" pitchFamily="18" charset="0"/>
                <a:cs typeface="Times New Roman" panose="02020603050405020304" pitchFamily="18" charset="0"/>
              </a:rPr>
            </a:br>
            <a:endParaRPr lang="en-US" b="1" dirty="0">
              <a:solidFill>
                <a:srgbClr val="0000CC"/>
              </a:solidFill>
            </a:endParaRPr>
          </a:p>
        </p:txBody>
      </p:sp>
      <p:sp>
        <p:nvSpPr>
          <p:cNvPr id="4" name="Rectangle 3"/>
          <p:cNvSpPr/>
          <p:nvPr/>
        </p:nvSpPr>
        <p:spPr>
          <a:xfrm>
            <a:off x="1241659" y="824859"/>
            <a:ext cx="1077869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Unit I:Early Humans and Societies</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5" name="TextBox 4"/>
          <p:cNvSpPr txBox="1"/>
          <p:nvPr/>
        </p:nvSpPr>
        <p:spPr>
          <a:xfrm>
            <a:off x="4914758" y="5111501"/>
            <a:ext cx="3898231"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By Mr. Zindman</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D256175E-E50C-4C51-A2DB-3BBE4FC82EF5}" type="slidenum">
              <a:rPr lang="en-US" smtClean="0"/>
              <a:t>1</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62" t="6394" r="762" b="-6394"/>
          <a:stretch/>
        </p:blipFill>
        <p:spPr>
          <a:xfrm>
            <a:off x="1241659" y="4610855"/>
            <a:ext cx="2132187" cy="1524513"/>
          </a:xfrm>
          <a:prstGeom prst="rect">
            <a:avLst/>
          </a:prstGeom>
        </p:spPr>
      </p:pic>
    </p:spTree>
    <p:extLst>
      <p:ext uri="{BB962C8B-B14F-4D97-AF65-F5344CB8AC3E}">
        <p14:creationId xmlns:p14="http://schemas.microsoft.com/office/powerpoint/2010/main" val="2433446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10</a:t>
            </a:fld>
            <a:endParaRPr lang="en-US" dirty="0"/>
          </a:p>
        </p:txBody>
      </p:sp>
      <p:sp>
        <p:nvSpPr>
          <p:cNvPr id="3" name="TextBox 2"/>
          <p:cNvSpPr txBox="1"/>
          <p:nvPr/>
        </p:nvSpPr>
        <p:spPr>
          <a:xfrm>
            <a:off x="2796990" y="560382"/>
            <a:ext cx="6320117"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Later Tools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28571" y="1294557"/>
            <a:ext cx="7602711"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Over time people learned to make better tools.  For example, they developed the hand ax.  </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82039" y="3108749"/>
            <a:ext cx="756108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People also learned to attach handles to tools. By attaching a wooden shaft they were able to invent the spear.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582039" y="2126051"/>
            <a:ext cx="7767277" cy="830997"/>
          </a:xfrm>
          <a:prstGeom prst="rect">
            <a:avLst/>
          </a:prstGeom>
          <a:solidFill>
            <a:srgbClr val="FFFF00"/>
          </a:solidFill>
        </p:spPr>
        <p:txBody>
          <a:bodyPr wrap="square">
            <a:spAutoFit/>
          </a:bodyPr>
          <a:lstStyle/>
          <a:p>
            <a:r>
              <a:rPr lang="en-US" sz="2400" dirty="0">
                <a:solidFill>
                  <a:prstClr val="black"/>
                </a:solidFill>
                <a:latin typeface="Times New Roman" panose="02020603050405020304" pitchFamily="18" charset="0"/>
                <a:cs typeface="Times New Roman" panose="02020603050405020304" pitchFamily="18" charset="0"/>
              </a:rPr>
              <a:t>The hand ax was made from flint stone and was used to break tree limbs, to dig, and to cut animal hides. </a:t>
            </a:r>
            <a:endParaRPr lang="en-US" dirty="0"/>
          </a:p>
        </p:txBody>
      </p:sp>
      <p:sp>
        <p:nvSpPr>
          <p:cNvPr id="7" name="Rectangle 6"/>
          <p:cNvSpPr/>
          <p:nvPr/>
        </p:nvSpPr>
        <p:spPr>
          <a:xfrm>
            <a:off x="3628571" y="3967541"/>
            <a:ext cx="7664182" cy="830997"/>
          </a:xfrm>
          <a:prstGeom prst="rect">
            <a:avLst/>
          </a:prstGeom>
          <a:solidFill>
            <a:srgbClr val="FFFF00"/>
          </a:solidFill>
        </p:spPr>
        <p:txBody>
          <a:bodyPr wrap="square">
            <a:spAutoFit/>
          </a:bodyPr>
          <a:lstStyle/>
          <a:p>
            <a:r>
              <a:rPr lang="en-US" sz="2400" dirty="0">
                <a:solidFill>
                  <a:prstClr val="black"/>
                </a:solidFill>
                <a:latin typeface="Times New Roman" panose="02020603050405020304" pitchFamily="18" charset="0"/>
                <a:cs typeface="Times New Roman" panose="02020603050405020304" pitchFamily="18" charset="0"/>
              </a:rPr>
              <a:t>Because the spear could be thrown, hunters no longer had to stay close to animals they were hunting</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dirty="0"/>
          </a:p>
        </p:txBody>
      </p:sp>
      <p:sp>
        <p:nvSpPr>
          <p:cNvPr id="8" name="TextBox 7"/>
          <p:cNvSpPr txBox="1"/>
          <p:nvPr/>
        </p:nvSpPr>
        <p:spPr>
          <a:xfrm>
            <a:off x="3582039" y="4908371"/>
            <a:ext cx="7738996"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They could also hunt larger animals.. Now they could hunt deer, horses, bison, and elephant like creatures called mammoths. </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7658" b="30006"/>
          <a:stretch/>
        </p:blipFill>
        <p:spPr>
          <a:xfrm>
            <a:off x="746205" y="817444"/>
            <a:ext cx="2717800" cy="13208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18" y="2200890"/>
            <a:ext cx="2499773" cy="18662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218" y="4354523"/>
            <a:ext cx="2470150" cy="1614477"/>
          </a:xfrm>
          <a:prstGeom prst="rect">
            <a:avLst/>
          </a:prstGeom>
        </p:spPr>
      </p:pic>
    </p:spTree>
    <p:extLst>
      <p:ext uri="{BB962C8B-B14F-4D97-AF65-F5344CB8AC3E}">
        <p14:creationId xmlns:p14="http://schemas.microsoft.com/office/powerpoint/2010/main" val="180874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11</a:t>
            </a:fld>
            <a:endParaRPr lang="en-US" dirty="0"/>
          </a:p>
        </p:txBody>
      </p:sp>
      <p:sp>
        <p:nvSpPr>
          <p:cNvPr id="3" name="TextBox 2"/>
          <p:cNvSpPr txBox="1"/>
          <p:nvPr/>
        </p:nvSpPr>
        <p:spPr>
          <a:xfrm>
            <a:off x="2989943" y="754743"/>
            <a:ext cx="6415315"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Hunter-gatherer Societies </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33717" y="1506071"/>
            <a:ext cx="5136777"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As early humans develop tools and new hunting techniques, they formed societies. </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37453" y="2811397"/>
            <a:ext cx="4817888"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a:t>
            </a:r>
            <a:r>
              <a:rPr lang="en-US" sz="2400" b="1" dirty="0" smtClean="0">
                <a:solidFill>
                  <a:srgbClr val="FF0000"/>
                </a:solidFill>
                <a:latin typeface="Times New Roman" panose="02020603050405020304" pitchFamily="18" charset="0"/>
                <a:cs typeface="Times New Roman" panose="02020603050405020304" pitchFamily="18" charset="0"/>
              </a:rPr>
              <a:t>society</a:t>
            </a:r>
            <a:r>
              <a:rPr lang="en-US" sz="2400" dirty="0" smtClean="0">
                <a:latin typeface="Times New Roman" panose="02020603050405020304" pitchFamily="18" charset="0"/>
                <a:cs typeface="Times New Roman" panose="02020603050405020304" pitchFamily="18" charset="0"/>
              </a:rPr>
              <a:t> is a community of people will share a common culture.</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37453" y="3747391"/>
            <a:ext cx="481788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These societies developed cultures with languages, religions, and art.</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638" y="1788648"/>
            <a:ext cx="4983269" cy="3349410"/>
          </a:xfrm>
          <a:prstGeom prst="rect">
            <a:avLst/>
          </a:prstGeom>
        </p:spPr>
      </p:pic>
    </p:spTree>
    <p:extLst>
      <p:ext uri="{BB962C8B-B14F-4D97-AF65-F5344CB8AC3E}">
        <p14:creationId xmlns:p14="http://schemas.microsoft.com/office/powerpoint/2010/main" val="274427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12</a:t>
            </a:fld>
            <a:endParaRPr lang="en-US" dirty="0"/>
          </a:p>
        </p:txBody>
      </p:sp>
      <p:sp>
        <p:nvSpPr>
          <p:cNvPr id="3" name="TextBox 2"/>
          <p:cNvSpPr txBox="1"/>
          <p:nvPr/>
        </p:nvSpPr>
        <p:spPr>
          <a:xfrm>
            <a:off x="841830" y="816606"/>
            <a:ext cx="5094514" cy="1569660"/>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early humans of the Stone Age were </a:t>
            </a:r>
            <a:r>
              <a:rPr lang="en-US" sz="2400" b="1" dirty="0" smtClean="0">
                <a:solidFill>
                  <a:srgbClr val="FF0000"/>
                </a:solidFill>
                <a:latin typeface="Times New Roman" panose="02020603050405020304" pitchFamily="18" charset="0"/>
                <a:cs typeface="Times New Roman" panose="02020603050405020304" pitchFamily="18" charset="0"/>
              </a:rPr>
              <a:t>hunter-gatherers</a:t>
            </a:r>
            <a:r>
              <a:rPr lang="en-US" sz="2400" dirty="0" smtClean="0">
                <a:latin typeface="Times New Roman" panose="02020603050405020304" pitchFamily="18" charset="0"/>
                <a:cs typeface="Times New Roman" panose="02020603050405020304" pitchFamily="18" charset="0"/>
              </a:rPr>
              <a:t>-people who hunt animals and gather wild plants, seeds, fruits, to survive.</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41830" y="2386266"/>
            <a:ext cx="5377541"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Anthropologists believe that most stone age hunters were men.  They hunted in groups, sometimes chasing entire herds of animals are over cliffs.</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36171" y="4086555"/>
            <a:ext cx="5188857"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Women in the hunter-gatherer societies probably took the responsibility of collecting plants to eat. They also took care of children.</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884" y="654763"/>
            <a:ext cx="4855411" cy="5322277"/>
          </a:xfrm>
          <a:prstGeom prst="rect">
            <a:avLst/>
          </a:prstGeom>
        </p:spPr>
      </p:pic>
    </p:spTree>
    <p:extLst>
      <p:ext uri="{BB962C8B-B14F-4D97-AF65-F5344CB8AC3E}">
        <p14:creationId xmlns:p14="http://schemas.microsoft.com/office/powerpoint/2010/main" val="159909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13</a:t>
            </a:fld>
            <a:endParaRPr lang="en-US" dirty="0"/>
          </a:p>
        </p:txBody>
      </p:sp>
      <p:sp>
        <p:nvSpPr>
          <p:cNvPr id="3" name="TextBox 2"/>
          <p:cNvSpPr txBox="1"/>
          <p:nvPr/>
        </p:nvSpPr>
        <p:spPr>
          <a:xfrm>
            <a:off x="2728684" y="724559"/>
            <a:ext cx="6154057" cy="646331"/>
          </a:xfrm>
          <a:prstGeom prst="rect">
            <a:avLst/>
          </a:prstGeom>
          <a:noFill/>
        </p:spPr>
        <p:txBody>
          <a:bodyPr wrap="square" rtlCol="0">
            <a:spAutoFit/>
          </a:bodyPr>
          <a:lstStyle/>
          <a:p>
            <a:r>
              <a:rPr lang="en-US" sz="3600" b="1" dirty="0" smtClean="0">
                <a:solidFill>
                  <a:srgbClr val="003399"/>
                </a:solidFill>
                <a:latin typeface="Times New Roman" panose="02020603050405020304" pitchFamily="18" charset="0"/>
                <a:cs typeface="Times New Roman" panose="02020603050405020304" pitchFamily="18" charset="0"/>
              </a:rPr>
              <a:t>Language, Art, and Religion</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196114" y="1930400"/>
            <a:ext cx="5400107"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Language made it easier for people to resolve issues like how to distribute food.</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96115" y="3409913"/>
            <a:ext cx="5400106"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People also expressed themselves by creating art.  People carved figures out of stone, ivory, and bone.  They painted and carved images of people and animals on cave walls.</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198" y="1341948"/>
            <a:ext cx="2510971" cy="20401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80" y="3550646"/>
            <a:ext cx="3714841" cy="2459827"/>
          </a:xfrm>
          <a:prstGeom prst="rect">
            <a:avLst/>
          </a:prstGeom>
        </p:spPr>
      </p:pic>
    </p:spTree>
    <p:extLst>
      <p:ext uri="{BB962C8B-B14F-4D97-AF65-F5344CB8AC3E}">
        <p14:creationId xmlns:p14="http://schemas.microsoft.com/office/powerpoint/2010/main" val="36165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14</a:t>
            </a:fld>
            <a:endParaRPr lang="en-US" dirty="0"/>
          </a:p>
        </p:txBody>
      </p:sp>
      <p:sp>
        <p:nvSpPr>
          <p:cNvPr id="3" name="TextBox 2"/>
          <p:cNvSpPr txBox="1"/>
          <p:nvPr/>
        </p:nvSpPr>
        <p:spPr>
          <a:xfrm>
            <a:off x="914400" y="4442883"/>
            <a:ext cx="10479314"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Scholars know little about the religious beliefs of early people.  Archaeologists have found graves that include food and artifacts.  Many scientists think these discoveries are proof that the first human religions developed during the Stone Age.</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858" y="798285"/>
            <a:ext cx="5164183" cy="3439886"/>
          </a:xfrm>
          <a:prstGeom prst="rect">
            <a:avLst/>
          </a:prstGeom>
        </p:spPr>
      </p:pic>
    </p:spTree>
    <p:extLst>
      <p:ext uri="{BB962C8B-B14F-4D97-AF65-F5344CB8AC3E}">
        <p14:creationId xmlns:p14="http://schemas.microsoft.com/office/powerpoint/2010/main" val="2603419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15</a:t>
            </a:fld>
            <a:endParaRPr lang="en-US" dirty="0"/>
          </a:p>
        </p:txBody>
      </p:sp>
      <p:sp>
        <p:nvSpPr>
          <p:cNvPr id="3" name="TextBox 2"/>
          <p:cNvSpPr txBox="1"/>
          <p:nvPr/>
        </p:nvSpPr>
        <p:spPr>
          <a:xfrm>
            <a:off x="3846285" y="769188"/>
            <a:ext cx="5297715"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The Iceman</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24774" y="1215966"/>
            <a:ext cx="8698197"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Why was a </a:t>
            </a:r>
            <a:r>
              <a:rPr lang="en-US" sz="2800" b="1" dirty="0">
                <a:solidFill>
                  <a:srgbClr val="FF0000"/>
                </a:solidFill>
                <a:latin typeface="Times New Roman" panose="02020603050405020304" pitchFamily="18" charset="0"/>
                <a:cs typeface="Times New Roman" panose="02020603050405020304" pitchFamily="18" charset="0"/>
              </a:rPr>
              <a:t>Stone</a:t>
            </a:r>
            <a:r>
              <a:rPr lang="en-US" sz="2800" b="1" dirty="0" smtClean="0">
                <a:solidFill>
                  <a:srgbClr val="FF0000"/>
                </a:solidFill>
                <a:latin typeface="Times New Roman" panose="02020603050405020304" pitchFamily="18" charset="0"/>
                <a:cs typeface="Times New Roman" panose="02020603050405020304" pitchFamily="18" charset="0"/>
              </a:rPr>
              <a:t> Age traveler in Europe’s highest mountains?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85372" y="2116820"/>
            <a:ext cx="8403771" cy="461665"/>
          </a:xfrm>
          <a:prstGeom prst="rect">
            <a:avLst/>
          </a:prstGeom>
          <a:noFill/>
        </p:spPr>
        <p:txBody>
          <a:bodyPr wrap="square" rtlCol="0">
            <a:spAutoFit/>
          </a:bodyPr>
          <a:lstStyle/>
          <a:p>
            <a:r>
              <a:rPr lang="en-US" sz="2400" b="1" dirty="0" smtClean="0">
                <a:solidFill>
                  <a:srgbClr val="CC0066"/>
                </a:solidFill>
                <a:latin typeface="Times New Roman" panose="02020603050405020304" pitchFamily="18" charset="0"/>
                <a:cs typeface="Times New Roman" panose="02020603050405020304" pitchFamily="18" charset="0"/>
              </a:rPr>
              <a:t>When does he live?  </a:t>
            </a:r>
            <a:r>
              <a:rPr lang="en-US" sz="2400" dirty="0" smtClean="0">
                <a:latin typeface="Times New Roman" panose="02020603050405020304" pitchFamily="18" charset="0"/>
                <a:cs typeface="Times New Roman" panose="02020603050405020304" pitchFamily="18" charset="0"/>
              </a:rPr>
              <a:t>About 5000 years ago.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24774" y="2715768"/>
            <a:ext cx="7184571" cy="1200329"/>
          </a:xfrm>
          <a:prstGeom prst="rect">
            <a:avLst/>
          </a:prstGeom>
          <a:noFill/>
        </p:spPr>
        <p:txBody>
          <a:bodyPr wrap="square" rtlCol="0">
            <a:spAutoFit/>
          </a:bodyPr>
          <a:lstStyle/>
          <a:p>
            <a:r>
              <a:rPr lang="en-US" sz="2400" b="1" dirty="0" smtClean="0">
                <a:solidFill>
                  <a:srgbClr val="CC0066"/>
                </a:solidFill>
                <a:latin typeface="Times New Roman" panose="02020603050405020304" pitchFamily="18" charset="0"/>
                <a:cs typeface="Times New Roman" panose="02020603050405020304" pitchFamily="18" charset="0"/>
              </a:rPr>
              <a:t>Where does he live?  </a:t>
            </a:r>
            <a:r>
              <a:rPr lang="en-US" sz="2400" dirty="0" smtClean="0">
                <a:latin typeface="Times New Roman" panose="02020603050405020304" pitchFamily="18" charset="0"/>
                <a:cs typeface="Times New Roman" panose="02020603050405020304" pitchFamily="18" charset="0"/>
              </a:rPr>
              <a:t>The frozen body of the iceman was discovered in the snowy will Otztal Alps in Italy and 1991.</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85372" y="3830000"/>
            <a:ext cx="9372598" cy="1200329"/>
          </a:xfrm>
          <a:prstGeom prst="rect">
            <a:avLst/>
          </a:prstGeom>
          <a:noFill/>
        </p:spPr>
        <p:txBody>
          <a:bodyPr wrap="square" rtlCol="0">
            <a:spAutoFit/>
          </a:bodyPr>
          <a:lstStyle/>
          <a:p>
            <a:r>
              <a:rPr lang="en-US" sz="2400" b="1" dirty="0" smtClean="0">
                <a:solidFill>
                  <a:srgbClr val="CC0066"/>
                </a:solidFill>
                <a:latin typeface="Times New Roman" panose="02020603050405020304" pitchFamily="18" charset="0"/>
                <a:cs typeface="Times New Roman" panose="02020603050405020304" pitchFamily="18" charset="0"/>
              </a:rPr>
              <a:t>What did he do?  </a:t>
            </a:r>
            <a:r>
              <a:rPr lang="en-US" sz="2400" dirty="0" smtClean="0">
                <a:latin typeface="Times New Roman" panose="02020603050405020304" pitchFamily="18" charset="0"/>
                <a:cs typeface="Times New Roman" panose="02020603050405020304" pitchFamily="18" charset="0"/>
              </a:rPr>
              <a:t>He was traveling.  An arrowhead was found in his shoulder.  After he died, his body was covered by glaciers and preserved the thousands of years.</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24774" y="5015761"/>
            <a:ext cx="9932422" cy="1200329"/>
          </a:xfrm>
          <a:prstGeom prst="rect">
            <a:avLst/>
          </a:prstGeom>
          <a:noFill/>
        </p:spPr>
        <p:txBody>
          <a:bodyPr wrap="square" rtlCol="0">
            <a:spAutoFit/>
          </a:bodyPr>
          <a:lstStyle/>
          <a:p>
            <a:r>
              <a:rPr lang="en-US" sz="2400" b="1" dirty="0" smtClean="0">
                <a:solidFill>
                  <a:srgbClr val="CC0066"/>
                </a:solidFill>
                <a:latin typeface="Times New Roman" panose="02020603050405020304" pitchFamily="18" charset="0"/>
                <a:cs typeface="Times New Roman" panose="02020603050405020304" pitchFamily="18" charset="0"/>
              </a:rPr>
              <a:t>Why is he important?  </a:t>
            </a:r>
            <a:r>
              <a:rPr lang="en-US" sz="2400" dirty="0" smtClean="0">
                <a:latin typeface="Times New Roman" panose="02020603050405020304" pitchFamily="18" charset="0"/>
                <a:cs typeface="Times New Roman" panose="02020603050405020304" pitchFamily="18" charset="0"/>
              </a:rPr>
              <a:t>The iceman is the oldest mollified humans ever found in such good condition.  His body, clothing, and tools were extremely well as preserved, telling us a lot about life during the Stone Age.</a:t>
            </a:r>
            <a:endParaRPr lang="en-US" sz="2400" dirty="0">
              <a:latin typeface="Times New Roman" panose="02020603050405020304" pitchFamily="18" charset="0"/>
              <a:cs typeface="Times New Roman" panose="02020603050405020304" pitchFamily="18" charset="0"/>
            </a:endParaRPr>
          </a:p>
        </p:txBody>
      </p:sp>
      <p:pic>
        <p:nvPicPr>
          <p:cNvPr id="7" name="Picture 6">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r="55456" b="5771"/>
          <a:stretch/>
        </p:blipFill>
        <p:spPr>
          <a:xfrm>
            <a:off x="9328545" y="758857"/>
            <a:ext cx="1818867" cy="2885781"/>
          </a:xfrm>
          <a:prstGeom prst="rect">
            <a:avLst/>
          </a:prstGeom>
        </p:spPr>
      </p:pic>
      <p:sp>
        <p:nvSpPr>
          <p:cNvPr id="10" name="TextBox 9"/>
          <p:cNvSpPr txBox="1"/>
          <p:nvPr/>
        </p:nvSpPr>
        <p:spPr>
          <a:xfrm>
            <a:off x="9517741" y="3656392"/>
            <a:ext cx="1875973" cy="338554"/>
          </a:xfrm>
          <a:prstGeom prst="rect">
            <a:avLst/>
          </a:prstGeom>
          <a:noFill/>
        </p:spPr>
        <p:txBody>
          <a:bodyPr wrap="square" rtlCol="0">
            <a:spAutoFit/>
          </a:bodyPr>
          <a:lstStyle/>
          <a:p>
            <a:pPr algn="ctr"/>
            <a:r>
              <a:rPr lang="en-US" sz="800" dirty="0" smtClean="0"/>
              <a:t>Click on the iceman to view a 43 minute video on the Iceman.</a:t>
            </a:r>
            <a:endParaRPr lang="en-US" sz="800" dirty="0"/>
          </a:p>
        </p:txBody>
      </p:sp>
    </p:spTree>
    <p:extLst>
      <p:ext uri="{BB962C8B-B14F-4D97-AF65-F5344CB8AC3E}">
        <p14:creationId xmlns:p14="http://schemas.microsoft.com/office/powerpoint/2010/main" val="3817497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16</a:t>
            </a:fld>
            <a:endParaRPr lang="en-US" dirty="0"/>
          </a:p>
        </p:txBody>
      </p:sp>
      <p:sp>
        <p:nvSpPr>
          <p:cNvPr id="3" name="TextBox 2"/>
          <p:cNvSpPr txBox="1"/>
          <p:nvPr/>
        </p:nvSpPr>
        <p:spPr>
          <a:xfrm>
            <a:off x="3133165" y="679381"/>
            <a:ext cx="8216153" cy="646331"/>
          </a:xfrm>
          <a:prstGeom prst="rect">
            <a:avLst/>
          </a:prstGeom>
          <a:noFill/>
        </p:spPr>
        <p:txBody>
          <a:bodyPr wrap="square" rtlCol="0">
            <a:spAutoFit/>
          </a:bodyPr>
          <a:lstStyle/>
          <a:p>
            <a:pPr algn="ctr"/>
            <a:r>
              <a:rPr lang="en-US" sz="3600" b="1" u="sng" dirty="0" smtClean="0">
                <a:solidFill>
                  <a:srgbClr val="FF0000"/>
                </a:solidFill>
                <a:latin typeface="Times New Roman" panose="02020603050405020304" pitchFamily="18" charset="0"/>
                <a:cs typeface="Times New Roman" panose="02020603050405020304" pitchFamily="18" charset="0"/>
              </a:rPr>
              <a:t>Section 2 -Early Human Migration</a:t>
            </a:r>
            <a:endParaRPr lang="en-US" sz="3600" b="1" u="sng"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69894" y="2769522"/>
            <a:ext cx="10179423"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Tribes of hunter-gatherers has lived in a place along as anybody can remember.  But now there are not enough animals for your tribe to hunt. Your leaders say you have to move to a new home.  How would you feel about moving to a new home?</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69894" y="4277411"/>
            <a:ext cx="938604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During the Old Stone Age, climate patterns around the world changed, transforming the earth’s geography.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69894" y="5108408"/>
            <a:ext cx="9856694" cy="461665"/>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response climate changes, people began to </a:t>
            </a:r>
            <a:r>
              <a:rPr lang="en-US" sz="2400" b="1" dirty="0" smtClean="0">
                <a:solidFill>
                  <a:srgbClr val="FF0000"/>
                </a:solidFill>
                <a:latin typeface="Times New Roman" panose="02020603050405020304" pitchFamily="18" charset="0"/>
                <a:cs typeface="Times New Roman" panose="02020603050405020304" pitchFamily="18" charset="0"/>
              </a:rPr>
              <a:t>migrate</a:t>
            </a:r>
            <a:r>
              <a:rPr lang="en-US" sz="2400" dirty="0" smtClean="0">
                <a:latin typeface="Times New Roman" panose="02020603050405020304" pitchFamily="18" charset="0"/>
                <a:cs typeface="Times New Roman" panose="02020603050405020304" pitchFamily="18" charset="0"/>
              </a:rPr>
              <a:t>, or move, to new places.</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69894" y="1230747"/>
            <a:ext cx="8733865" cy="1200329"/>
          </a:xfrm>
          <a:prstGeom prst="rect">
            <a:avLst/>
          </a:prstGeom>
          <a:noFill/>
        </p:spPr>
        <p:txBody>
          <a:bodyPr wrap="square" rtlCol="0">
            <a:spAutoFit/>
          </a:bodyPr>
          <a:lstStyle/>
          <a:p>
            <a:r>
              <a:rPr lang="en-US" sz="2400" u="sng" dirty="0">
                <a:solidFill>
                  <a:srgbClr val="0000CC"/>
                </a:solidFill>
                <a:latin typeface="Times New Roman" panose="02020603050405020304" pitchFamily="18" charset="0"/>
                <a:cs typeface="Times New Roman" panose="02020603050405020304" pitchFamily="18" charset="0"/>
              </a:rPr>
              <a:t>The Big </a:t>
            </a:r>
            <a:r>
              <a:rPr lang="en-US" sz="2400" u="sng" dirty="0" smtClean="0">
                <a:solidFill>
                  <a:srgbClr val="0000CC"/>
                </a:solidFill>
                <a:latin typeface="Times New Roman" panose="02020603050405020304" pitchFamily="18" charset="0"/>
                <a:cs typeface="Times New Roman" panose="02020603050405020304" pitchFamily="18" charset="0"/>
              </a:rPr>
              <a:t>Idea</a:t>
            </a:r>
          </a:p>
          <a:p>
            <a:r>
              <a:rPr lang="en-US" sz="2400" dirty="0" smtClean="0">
                <a:latin typeface="Times New Roman" panose="02020603050405020304" pitchFamily="18" charset="0"/>
                <a:cs typeface="Times New Roman" panose="02020603050405020304" pitchFamily="18" charset="0"/>
              </a:rPr>
              <a:t>The development of agriculture brought great changes to human society.</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69894" y="5570073"/>
            <a:ext cx="9386047" cy="523220"/>
          </a:xfrm>
          <a:prstGeom prst="rect">
            <a:avLst/>
          </a:prstGeom>
          <a:noFill/>
        </p:spPr>
        <p:txBody>
          <a:bodyPr wrap="square" rtlCol="0">
            <a:spAutoFit/>
          </a:bodyPr>
          <a:lstStyle/>
          <a:p>
            <a:r>
              <a:rPr lang="en-US" sz="2800" b="1" dirty="0" smtClean="0">
                <a:solidFill>
                  <a:srgbClr val="FF0000"/>
                </a:solidFill>
              </a:rPr>
              <a:t>What would you do to protect yourself from a hurricane?</a:t>
            </a:r>
            <a:endParaRPr lang="en-US" sz="2800" b="1" dirty="0">
              <a:solidFill>
                <a:srgbClr val="FF0000"/>
              </a:solidFill>
            </a:endParaRPr>
          </a:p>
        </p:txBody>
      </p:sp>
    </p:spTree>
    <p:extLst>
      <p:ext uri="{BB962C8B-B14F-4D97-AF65-F5344CB8AC3E}">
        <p14:creationId xmlns:p14="http://schemas.microsoft.com/office/powerpoint/2010/main" val="3762117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17</a:t>
            </a:fld>
            <a:endParaRPr lang="en-US" dirty="0"/>
          </a:p>
        </p:txBody>
      </p:sp>
      <p:sp>
        <p:nvSpPr>
          <p:cNvPr id="3" name="TextBox 2"/>
          <p:cNvSpPr txBox="1"/>
          <p:nvPr/>
        </p:nvSpPr>
        <p:spPr>
          <a:xfrm>
            <a:off x="4034971" y="885371"/>
            <a:ext cx="4470400" cy="646331"/>
          </a:xfrm>
          <a:prstGeom prst="rect">
            <a:avLst/>
          </a:prstGeom>
          <a:noFill/>
        </p:spPr>
        <p:txBody>
          <a:bodyPr wrap="square" rtlCol="0">
            <a:spAutoFit/>
          </a:bodyPr>
          <a:lstStyle/>
          <a:p>
            <a:r>
              <a:rPr lang="en-US" sz="3600" b="1" dirty="0" smtClean="0">
                <a:solidFill>
                  <a:srgbClr val="003399"/>
                </a:solidFill>
                <a:latin typeface="Times New Roman" panose="02020603050405020304" pitchFamily="18" charset="0"/>
                <a:cs typeface="Times New Roman" panose="02020603050405020304" pitchFamily="18" charset="0"/>
              </a:rPr>
              <a:t>The Ice Ages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43429" y="1450707"/>
            <a:ext cx="5515428" cy="1569660"/>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1.6 million years ago many places around the world began to experience long periods of freezing weather. These freezing times were called the </a:t>
            </a:r>
            <a:r>
              <a:rPr lang="en-US" sz="2400" b="1" dirty="0" smtClean="0">
                <a:solidFill>
                  <a:srgbClr val="FF0000"/>
                </a:solidFill>
                <a:latin typeface="Times New Roman" panose="02020603050405020304" pitchFamily="18" charset="0"/>
                <a:cs typeface="Times New Roman" panose="02020603050405020304" pitchFamily="18" charset="0"/>
              </a:rPr>
              <a:t>Ice Age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61558" y="3882800"/>
            <a:ext cx="5698899"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During the Ice Age is huge sheets of ice covered much of the earth’s land.  Many land areas that were under water became exposed so that people could travel in order to find food and shelter. </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260" y="2053191"/>
            <a:ext cx="4273204" cy="2968752"/>
          </a:xfrm>
          <a:prstGeom prst="rect">
            <a:avLst/>
          </a:prstGeom>
        </p:spPr>
      </p:pic>
    </p:spTree>
    <p:extLst>
      <p:ext uri="{BB962C8B-B14F-4D97-AF65-F5344CB8AC3E}">
        <p14:creationId xmlns:p14="http://schemas.microsoft.com/office/powerpoint/2010/main" val="1195426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18</a:t>
            </a:fld>
            <a:endParaRPr lang="en-US" dirty="0"/>
          </a:p>
        </p:txBody>
      </p:sp>
      <p:sp>
        <p:nvSpPr>
          <p:cNvPr id="5" name="TextBox 4"/>
          <p:cNvSpPr txBox="1"/>
          <p:nvPr/>
        </p:nvSpPr>
        <p:spPr>
          <a:xfrm>
            <a:off x="5953461" y="1339697"/>
            <a:ext cx="4746174" cy="1569660"/>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a:t>
            </a:r>
            <a:r>
              <a:rPr lang="en-US" sz="2400" b="1" dirty="0" smtClean="0">
                <a:solidFill>
                  <a:srgbClr val="FF0000"/>
                </a:solidFill>
                <a:latin typeface="Times New Roman" panose="02020603050405020304" pitchFamily="18" charset="0"/>
                <a:cs typeface="Times New Roman" panose="02020603050405020304" pitchFamily="18" charset="0"/>
              </a:rPr>
              <a:t>land bridge</a:t>
            </a:r>
            <a:r>
              <a:rPr lang="en-US" sz="2400" dirty="0" smtClean="0">
                <a:latin typeface="Times New Roman" panose="02020603050405020304" pitchFamily="18" charset="0"/>
                <a:cs typeface="Times New Roman" panose="02020603050405020304" pitchFamily="18" charset="0"/>
              </a:rPr>
              <a:t>, or a strip of land connecting two continents became available for people when water receded.</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53461" y="3608181"/>
            <a:ext cx="482395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Land bridge is allowed people to migrate around the world.</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53461" y="4905829"/>
            <a:ext cx="507739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Hint: The next slide will show you of migrations that people traveled.</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65" y="1114445"/>
            <a:ext cx="4587948" cy="4491697"/>
          </a:xfrm>
          <a:prstGeom prst="rect">
            <a:avLst/>
          </a:prstGeom>
        </p:spPr>
      </p:pic>
    </p:spTree>
    <p:extLst>
      <p:ext uri="{BB962C8B-B14F-4D97-AF65-F5344CB8AC3E}">
        <p14:creationId xmlns:p14="http://schemas.microsoft.com/office/powerpoint/2010/main" val="349614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19</a:t>
            </a:fld>
            <a:endParaRPr lang="en-US" dirty="0"/>
          </a:p>
        </p:txBody>
      </p:sp>
      <p:sp>
        <p:nvSpPr>
          <p:cNvPr id="3" name="TextBox 2"/>
          <p:cNvSpPr txBox="1"/>
          <p:nvPr/>
        </p:nvSpPr>
        <p:spPr>
          <a:xfrm>
            <a:off x="2685143" y="543841"/>
            <a:ext cx="7001101"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Settling New Lands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2171" y="1190172"/>
            <a:ext cx="1076960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Human migration took hundreds of thousands of years. Early humans migrated from Africa to Asia as early as two million years ago. From there, they spread to Southeast Asia and Europe.</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038701" y="2070998"/>
            <a:ext cx="7716385" cy="4177402"/>
          </a:xfrm>
          <a:prstGeom prst="rect">
            <a:avLst/>
          </a:prstGeom>
        </p:spPr>
      </p:pic>
      <p:sp>
        <p:nvSpPr>
          <p:cNvPr id="6" name="TextBox 5"/>
          <p:cNvSpPr txBox="1"/>
          <p:nvPr/>
        </p:nvSpPr>
        <p:spPr>
          <a:xfrm>
            <a:off x="914400" y="2980622"/>
            <a:ext cx="1982789"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By 9000 BC, humans lived on all continents of the world except Antarctica.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38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4126" y="700277"/>
            <a:ext cx="8246821" cy="1446550"/>
          </a:xfrm>
          <a:prstGeom prst="rect">
            <a:avLst/>
          </a:prstGeom>
          <a:noFill/>
        </p:spPr>
        <p:txBody>
          <a:bodyPr wrap="square" rtlCol="0">
            <a:spAutoFit/>
          </a:bodyPr>
          <a:lstStyle/>
          <a:p>
            <a:pPr algn="ctr"/>
            <a:r>
              <a:rPr lang="en-US" sz="4400" u="sng" dirty="0" smtClean="0">
                <a:solidFill>
                  <a:srgbClr val="006600"/>
                </a:solidFill>
                <a:latin typeface="Times New Roman" panose="02020603050405020304" pitchFamily="18" charset="0"/>
                <a:cs typeface="Times New Roman" panose="02020603050405020304" pitchFamily="18" charset="0"/>
              </a:rPr>
              <a:t>Chapter 2: The Stone Age and Early Cultures</a:t>
            </a:r>
            <a:endParaRPr lang="en-US" sz="4400" u="sng" dirty="0">
              <a:solidFill>
                <a:srgbClr val="0066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37403" y="875579"/>
            <a:ext cx="3069884" cy="1631216"/>
          </a:xfrm>
          <a:prstGeom prst="rect">
            <a:avLst/>
          </a:prstGeom>
          <a:solidFill>
            <a:srgbClr val="92D050"/>
          </a:solid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Essential Question:</a:t>
            </a:r>
          </a:p>
          <a:p>
            <a:r>
              <a:rPr lang="en-US" sz="2000" dirty="0" smtClean="0">
                <a:latin typeface="Times New Roman" panose="02020603050405020304" pitchFamily="18" charset="0"/>
                <a:cs typeface="Times New Roman" panose="02020603050405020304" pitchFamily="18" charset="0"/>
              </a:rPr>
              <a:t>How did humans’ ways of living change as they interacted and adapted to their world?</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758778" y="2506795"/>
            <a:ext cx="6498768" cy="646331"/>
          </a:xfrm>
          <a:prstGeom prst="rect">
            <a:avLst/>
          </a:prstGeom>
          <a:noFill/>
        </p:spPr>
        <p:txBody>
          <a:bodyPr wrap="square" rtlCol="0">
            <a:spAutoFit/>
          </a:bodyPr>
          <a:lstStyle/>
          <a:p>
            <a:r>
              <a:rPr lang="en-US" sz="3600" b="1" u="sng" dirty="0">
                <a:solidFill>
                  <a:srgbClr val="FF0000"/>
                </a:solidFill>
                <a:latin typeface="Garamond" panose="02020404030301010803"/>
              </a:rPr>
              <a:t>Section 1: Studying History</a:t>
            </a:r>
          </a:p>
        </p:txBody>
      </p:sp>
      <p:sp>
        <p:nvSpPr>
          <p:cNvPr id="7" name="TextBox 6"/>
          <p:cNvSpPr txBox="1"/>
          <p:nvPr/>
        </p:nvSpPr>
        <p:spPr>
          <a:xfrm>
            <a:off x="1282472" y="3345345"/>
            <a:ext cx="9071429" cy="2308324"/>
          </a:xfrm>
          <a:prstGeom prst="rect">
            <a:avLst/>
          </a:prstGeom>
          <a:solidFill>
            <a:srgbClr val="FFFF00"/>
          </a:solidFill>
        </p:spPr>
        <p:txBody>
          <a:bodyPr wrap="square" rtlCol="0">
            <a:spAutoFit/>
          </a:bodyPr>
          <a:lstStyle/>
          <a:p>
            <a:r>
              <a:rPr lang="en-US" sz="3600" u="sng" dirty="0" smtClean="0">
                <a:solidFill>
                  <a:srgbClr val="0000CC"/>
                </a:solidFill>
                <a:latin typeface="Times New Roman" panose="02020603050405020304" pitchFamily="18" charset="0"/>
                <a:cs typeface="Times New Roman" panose="02020603050405020304" pitchFamily="18" charset="0"/>
              </a:rPr>
              <a:t>The Big Idea</a:t>
            </a:r>
          </a:p>
          <a:p>
            <a:r>
              <a:rPr lang="en-US" sz="3600" dirty="0" smtClean="0">
                <a:solidFill>
                  <a:srgbClr val="FF0000"/>
                </a:solidFill>
                <a:latin typeface="Times New Roman" panose="02020603050405020304" pitchFamily="18" charset="0"/>
                <a:cs typeface="Times New Roman" panose="02020603050405020304" pitchFamily="18" charset="0"/>
              </a:rPr>
              <a:t>Prehistoric: </a:t>
            </a:r>
            <a:r>
              <a:rPr lang="en-US" sz="3600" dirty="0" smtClean="0">
                <a:latin typeface="Times New Roman" panose="02020603050405020304" pitchFamily="18" charset="0"/>
                <a:cs typeface="Times New Roman" panose="02020603050405020304" pitchFamily="18" charset="0"/>
              </a:rPr>
              <a:t>people learned to adapt to their environment, to make simple tools, to use fire, and to use language.</a:t>
            </a:r>
            <a:endParaRPr lang="en-US" sz="36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D256175E-E50C-4C51-A2DB-3BBE4FC82EF5}" type="slidenum">
              <a:rPr lang="en-US" smtClean="0"/>
              <a:t>2</a:t>
            </a:fld>
            <a:endParaRPr lang="en-US" dirty="0"/>
          </a:p>
        </p:txBody>
      </p:sp>
      <p:sp>
        <p:nvSpPr>
          <p:cNvPr id="2" name="TextBox 1"/>
          <p:cNvSpPr txBox="1"/>
          <p:nvPr/>
        </p:nvSpPr>
        <p:spPr>
          <a:xfrm>
            <a:off x="1282472" y="5653669"/>
            <a:ext cx="8869713" cy="584775"/>
          </a:xfrm>
          <a:prstGeom prst="rect">
            <a:avLst/>
          </a:prstGeom>
          <a:noFill/>
        </p:spPr>
        <p:txBody>
          <a:bodyPr wrap="square" rtlCol="0">
            <a:spAutoFit/>
          </a:bodyPr>
          <a:lstStyle/>
          <a:p>
            <a:r>
              <a:rPr lang="en-US" sz="3200" b="1" dirty="0" smtClean="0">
                <a:solidFill>
                  <a:srgbClr val="FF0000"/>
                </a:solidFill>
              </a:rPr>
              <a:t>Why is the invention of fire so important?</a:t>
            </a:r>
            <a:endParaRPr lang="en-US" sz="3200" b="1" dirty="0">
              <a:solidFill>
                <a:srgbClr val="FF0000"/>
              </a:solidFill>
            </a:endParaRPr>
          </a:p>
        </p:txBody>
      </p:sp>
    </p:spTree>
    <p:extLst>
      <p:ext uri="{BB962C8B-B14F-4D97-AF65-F5344CB8AC3E}">
        <p14:creationId xmlns:p14="http://schemas.microsoft.com/office/powerpoint/2010/main" val="427123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20</a:t>
            </a:fld>
            <a:endParaRPr lang="en-US" dirty="0"/>
          </a:p>
        </p:txBody>
      </p:sp>
      <p:sp>
        <p:nvSpPr>
          <p:cNvPr id="4" name="TextBox 3"/>
          <p:cNvSpPr txBox="1"/>
          <p:nvPr/>
        </p:nvSpPr>
        <p:spPr>
          <a:xfrm>
            <a:off x="2487158" y="914401"/>
            <a:ext cx="7866743"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People Adapted to New Environments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17600" y="1712686"/>
            <a:ext cx="95504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Early people had to learn to adapt to their new environments.  Many places were much colder and had strange plants and animals.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17599" y="2639758"/>
            <a:ext cx="73152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Fires were not enough to keep one, people had to learn to sew animal skins together to make clothing.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17599" y="3412534"/>
            <a:ext cx="6778172"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addition to clothing, people need shelter to survive.  If caves were not available, people built their own shelters.  The first human made shelters were called pit houses.</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17600" y="5054980"/>
            <a:ext cx="9550400" cy="461665"/>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a:t>
            </a:r>
            <a:r>
              <a:rPr lang="en-US" sz="2400" b="1" dirty="0" smtClean="0">
                <a:solidFill>
                  <a:srgbClr val="FF0000"/>
                </a:solidFill>
                <a:latin typeface="Times New Roman" panose="02020603050405020304" pitchFamily="18" charset="0"/>
                <a:cs typeface="Times New Roman" panose="02020603050405020304" pitchFamily="18" charset="0"/>
              </a:rPr>
              <a:t>pit house </a:t>
            </a:r>
            <a:r>
              <a:rPr lang="en-US" sz="2400" dirty="0" smtClean="0">
                <a:latin typeface="Times New Roman" panose="02020603050405020304" pitchFamily="18" charset="0"/>
                <a:cs typeface="Times New Roman" panose="02020603050405020304" pitchFamily="18" charset="0"/>
              </a:rPr>
              <a:t>was a pit in the ground with roofs of branches and leaves.</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17599" y="5467143"/>
            <a:ext cx="9236301"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Later people began making houses above ground and animal skins and wood.</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363" y="2171658"/>
            <a:ext cx="3048000" cy="2390775"/>
          </a:xfrm>
          <a:prstGeom prst="rect">
            <a:avLst/>
          </a:prstGeom>
        </p:spPr>
      </p:pic>
    </p:spTree>
    <p:extLst>
      <p:ext uri="{BB962C8B-B14F-4D97-AF65-F5344CB8AC3E}">
        <p14:creationId xmlns:p14="http://schemas.microsoft.com/office/powerpoint/2010/main" val="398802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21</a:t>
            </a:fld>
            <a:endParaRPr lang="en-US" dirty="0"/>
          </a:p>
        </p:txBody>
      </p:sp>
      <p:sp>
        <p:nvSpPr>
          <p:cNvPr id="3" name="TextBox 2"/>
          <p:cNvSpPr txBox="1"/>
          <p:nvPr/>
        </p:nvSpPr>
        <p:spPr>
          <a:xfrm>
            <a:off x="3227295" y="685801"/>
            <a:ext cx="6118412"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New Tools And Technologies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39048" y="1799911"/>
            <a:ext cx="3292609" cy="3416320"/>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People adapted to their new environments by creating new types of tools.  These tools are more complex and smaller than the Old Stone Age. They defined the </a:t>
            </a:r>
            <a:r>
              <a:rPr lang="en-US" sz="2400" b="1" dirty="0" smtClean="0">
                <a:solidFill>
                  <a:srgbClr val="FF0000"/>
                </a:solidFill>
                <a:latin typeface="Times New Roman" panose="02020603050405020304" pitchFamily="18" charset="0"/>
                <a:cs typeface="Times New Roman" panose="02020603050405020304" pitchFamily="18" charset="0"/>
              </a:rPr>
              <a:t>Mesolithic Era</a:t>
            </a:r>
            <a:r>
              <a:rPr lang="en-US" sz="2400" dirty="0" smtClean="0">
                <a:latin typeface="Times New Roman" panose="02020603050405020304" pitchFamily="18" charset="0"/>
                <a:cs typeface="Times New Roman" panose="02020603050405020304" pitchFamily="18" charset="0"/>
              </a:rPr>
              <a:t>, as the Middle Stone Age.</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286" y="1698311"/>
            <a:ext cx="5526312" cy="3835261"/>
          </a:xfrm>
          <a:prstGeom prst="rect">
            <a:avLst/>
          </a:prstGeom>
        </p:spPr>
      </p:pic>
    </p:spTree>
    <p:extLst>
      <p:ext uri="{BB962C8B-B14F-4D97-AF65-F5344CB8AC3E}">
        <p14:creationId xmlns:p14="http://schemas.microsoft.com/office/powerpoint/2010/main" val="9790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22</a:t>
            </a:fld>
            <a:endParaRPr lang="en-US" dirty="0"/>
          </a:p>
        </p:txBody>
      </p:sp>
      <p:sp>
        <p:nvSpPr>
          <p:cNvPr id="3" name="TextBox 2"/>
          <p:cNvSpPr txBox="1"/>
          <p:nvPr/>
        </p:nvSpPr>
        <p:spPr>
          <a:xfrm>
            <a:off x="2501128" y="692431"/>
            <a:ext cx="8565777" cy="646331"/>
          </a:xfrm>
          <a:prstGeom prst="rect">
            <a:avLst/>
          </a:prstGeom>
          <a:noFill/>
        </p:spPr>
        <p:txBody>
          <a:bodyPr wrap="square" rtlCol="0">
            <a:spAutoFit/>
          </a:bodyPr>
          <a:lstStyle/>
          <a:p>
            <a:r>
              <a:rPr lang="en-US" sz="3600" b="1" u="sng" dirty="0" smtClean="0">
                <a:solidFill>
                  <a:srgbClr val="FF0000"/>
                </a:solidFill>
                <a:latin typeface="Times New Roman" panose="02020603050405020304" pitchFamily="18" charset="0"/>
                <a:cs typeface="Times New Roman" panose="02020603050405020304" pitchFamily="18" charset="0"/>
              </a:rPr>
              <a:t>Section 3 –Beginnings of Agriculture</a:t>
            </a:r>
            <a:endParaRPr lang="en-US" sz="3600" b="1" u="sng"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4655" y="1441005"/>
            <a:ext cx="10368110" cy="2062103"/>
          </a:xfrm>
          <a:prstGeom prst="rect">
            <a:avLst/>
          </a:prstGeom>
          <a:noFill/>
        </p:spPr>
        <p:txBody>
          <a:bodyPr wrap="square" rtlCol="0">
            <a:spAutoFit/>
          </a:bodyPr>
          <a:lstStyle/>
          <a:p>
            <a:r>
              <a:rPr lang="en-US" sz="3200" u="sng" dirty="0" smtClean="0">
                <a:solidFill>
                  <a:srgbClr val="0000CC"/>
                </a:solidFill>
                <a:latin typeface="Times New Roman" panose="02020603050405020304" pitchFamily="18" charset="0"/>
                <a:cs typeface="Times New Roman" panose="02020603050405020304" pitchFamily="18" charset="0"/>
              </a:rPr>
              <a:t>The Big Idea</a:t>
            </a:r>
          </a:p>
          <a:p>
            <a:r>
              <a:rPr lang="en-US" sz="3200" dirty="0" smtClean="0">
                <a:latin typeface="Times New Roman" panose="02020603050405020304" pitchFamily="18" charset="0"/>
                <a:cs typeface="Times New Roman" panose="02020603050405020304" pitchFamily="18" charset="0"/>
              </a:rPr>
              <a:t>The development of agriculture brought great changes to human society. </a:t>
            </a:r>
            <a:r>
              <a:rPr lang="en-US" sz="3200" b="1" dirty="0" smtClean="0">
                <a:solidFill>
                  <a:srgbClr val="FF0000"/>
                </a:solidFill>
                <a:latin typeface="Times New Roman" panose="02020603050405020304" pitchFamily="18" charset="0"/>
                <a:cs typeface="Times New Roman" panose="02020603050405020304" pitchFamily="18" charset="0"/>
              </a:rPr>
              <a:t>How did the invention of farming change the world?</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354872" y="2985067"/>
            <a:ext cx="5974975"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The First Farmers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54527" y="3999894"/>
            <a:ext cx="5228560"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After the Middle Stone Age came of period of time that scientists is called the </a:t>
            </a:r>
            <a:r>
              <a:rPr lang="en-US" sz="2400" b="1" dirty="0" smtClean="0">
                <a:solidFill>
                  <a:srgbClr val="FF0000"/>
                </a:solidFill>
                <a:latin typeface="Times New Roman" panose="02020603050405020304" pitchFamily="18" charset="0"/>
                <a:cs typeface="Times New Roman" panose="02020603050405020304" pitchFamily="18" charset="0"/>
              </a:rPr>
              <a:t>Neolithic Era</a:t>
            </a:r>
            <a:r>
              <a:rPr lang="en-US" sz="2400" dirty="0" smtClean="0">
                <a:latin typeface="Times New Roman" panose="02020603050405020304" pitchFamily="18" charset="0"/>
                <a:cs typeface="Times New Roman" panose="02020603050405020304" pitchFamily="18" charset="0"/>
              </a:rPr>
              <a:t>, or New Stone Age.</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94655" y="5277703"/>
            <a:ext cx="5796322"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It began as early as 10,000 years ago in southwest Asia.</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1251" b="16687"/>
          <a:stretch/>
        </p:blipFill>
        <p:spPr>
          <a:xfrm>
            <a:off x="6374589" y="3617686"/>
            <a:ext cx="4692316" cy="2351314"/>
          </a:xfrm>
          <a:prstGeom prst="rect">
            <a:avLst/>
          </a:prstGeom>
        </p:spPr>
      </p:pic>
    </p:spTree>
    <p:extLst>
      <p:ext uri="{BB962C8B-B14F-4D97-AF65-F5344CB8AC3E}">
        <p14:creationId xmlns:p14="http://schemas.microsoft.com/office/powerpoint/2010/main" val="196371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23</a:t>
            </a:fld>
            <a:endParaRPr lang="en-US" dirty="0"/>
          </a:p>
        </p:txBody>
      </p:sp>
      <p:sp>
        <p:nvSpPr>
          <p:cNvPr id="3" name="TextBox 2"/>
          <p:cNvSpPr txBox="1"/>
          <p:nvPr/>
        </p:nvSpPr>
        <p:spPr>
          <a:xfrm>
            <a:off x="5457371" y="2609583"/>
            <a:ext cx="533165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Before, they can only use fire that has been started by natural causes such as lightning</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457371" y="810711"/>
            <a:ext cx="5762172" cy="1569660"/>
          </a:xfrm>
          <a:prstGeom prst="rect">
            <a:avLst/>
          </a:prstGeom>
          <a:solidFill>
            <a:srgbClr val="FFFF00"/>
          </a:solidFill>
        </p:spPr>
        <p:txBody>
          <a:bodyPr wrap="square">
            <a:spAutoFit/>
          </a:bodyPr>
          <a:lstStyle/>
          <a:p>
            <a:r>
              <a:rPr lang="en-US" sz="2400" dirty="0">
                <a:solidFill>
                  <a:prstClr val="black"/>
                </a:solidFill>
                <a:latin typeface="Times New Roman" panose="02020603050405020304" pitchFamily="18" charset="0"/>
                <a:cs typeface="Times New Roman" panose="02020603050405020304" pitchFamily="18" charset="0"/>
              </a:rPr>
              <a:t>During the N</a:t>
            </a:r>
            <a:r>
              <a:rPr lang="en-US" sz="2400" dirty="0" smtClean="0">
                <a:solidFill>
                  <a:prstClr val="black"/>
                </a:solidFill>
                <a:latin typeface="Times New Roman" panose="02020603050405020304" pitchFamily="18" charset="0"/>
                <a:cs typeface="Times New Roman" panose="02020603050405020304" pitchFamily="18" charset="0"/>
              </a:rPr>
              <a:t>ew Stone </a:t>
            </a:r>
            <a:r>
              <a:rPr lang="en-US" sz="2400" dirty="0">
                <a:solidFill>
                  <a:prstClr val="black"/>
                </a:solidFill>
                <a:latin typeface="Times New Roman" panose="02020603050405020304" pitchFamily="18" charset="0"/>
                <a:cs typeface="Times New Roman" panose="02020603050405020304" pitchFamily="18" charset="0"/>
              </a:rPr>
              <a:t>A</a:t>
            </a:r>
            <a:r>
              <a:rPr lang="en-US" sz="2400" dirty="0" smtClean="0">
                <a:solidFill>
                  <a:prstClr val="black"/>
                </a:solidFill>
                <a:latin typeface="Times New Roman" panose="02020603050405020304" pitchFamily="18" charset="0"/>
                <a:cs typeface="Times New Roman" panose="02020603050405020304" pitchFamily="18" charset="0"/>
              </a:rPr>
              <a:t>ge </a:t>
            </a:r>
            <a:r>
              <a:rPr lang="en-US" sz="2400" dirty="0">
                <a:solidFill>
                  <a:prstClr val="black"/>
                </a:solidFill>
                <a:latin typeface="Times New Roman" panose="02020603050405020304" pitchFamily="18" charset="0"/>
                <a:cs typeface="Times New Roman" panose="02020603050405020304" pitchFamily="18" charset="0"/>
              </a:rPr>
              <a:t>people learn to polished stones to make tools like so laws and rules. </a:t>
            </a:r>
            <a:r>
              <a:rPr lang="en-US" sz="2400" dirty="0" smtClean="0">
                <a:solidFill>
                  <a:prstClr val="black"/>
                </a:solidFill>
                <a:latin typeface="Times New Roman" panose="02020603050405020304" pitchFamily="18" charset="0"/>
                <a:cs typeface="Times New Roman" panose="02020603050405020304" pitchFamily="18" charset="0"/>
              </a:rPr>
              <a:t>People </a:t>
            </a:r>
            <a:r>
              <a:rPr lang="en-US" sz="2400" dirty="0">
                <a:solidFill>
                  <a:prstClr val="black"/>
                </a:solidFill>
                <a:latin typeface="Times New Roman" panose="02020603050405020304" pitchFamily="18" charset="0"/>
                <a:cs typeface="Times New Roman" panose="02020603050405020304" pitchFamily="18" charset="0"/>
              </a:rPr>
              <a:t>also learned how to make </a:t>
            </a:r>
            <a:r>
              <a:rPr lang="en-US" sz="2400" dirty="0" smtClean="0">
                <a:solidFill>
                  <a:prstClr val="black"/>
                </a:solidFill>
                <a:latin typeface="Times New Roman" panose="02020603050405020304" pitchFamily="18" charset="0"/>
                <a:cs typeface="Times New Roman" panose="02020603050405020304" pitchFamily="18" charset="0"/>
              </a:rPr>
              <a:t>fire.</a:t>
            </a:r>
            <a:endParaRPr lang="en-US" dirty="0"/>
          </a:p>
        </p:txBody>
      </p:sp>
      <p:sp>
        <p:nvSpPr>
          <p:cNvPr id="5" name="TextBox 4"/>
          <p:cNvSpPr txBox="1"/>
          <p:nvPr/>
        </p:nvSpPr>
        <p:spPr>
          <a:xfrm>
            <a:off x="5457371" y="4107543"/>
            <a:ext cx="533165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New Stone Age and date in Egypt and Asia about 5000 years ago, when toolmakers began to make tools of metal.</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83" y="1595541"/>
            <a:ext cx="4510017" cy="3086140"/>
          </a:xfrm>
          <a:prstGeom prst="rect">
            <a:avLst/>
          </a:prstGeom>
        </p:spPr>
      </p:pic>
    </p:spTree>
    <p:extLst>
      <p:ext uri="{BB962C8B-B14F-4D97-AF65-F5344CB8AC3E}">
        <p14:creationId xmlns:p14="http://schemas.microsoft.com/office/powerpoint/2010/main" val="202066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24</a:t>
            </a:fld>
            <a:endParaRPr lang="en-US" dirty="0"/>
          </a:p>
        </p:txBody>
      </p:sp>
      <p:sp>
        <p:nvSpPr>
          <p:cNvPr id="3" name="TextBox 2"/>
          <p:cNvSpPr txBox="1"/>
          <p:nvPr/>
        </p:nvSpPr>
        <p:spPr>
          <a:xfrm>
            <a:off x="6191514" y="727385"/>
            <a:ext cx="4698360"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biggest changes came in how people produced food in the New Stone Age.  After to the Ice Age, a warming trend brought new plants to some areas.  For example, wild barley and wheat plants started to grow throughout Asia.</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88055" y="665618"/>
            <a:ext cx="4194628" cy="646331"/>
          </a:xfrm>
          <a:prstGeom prst="rect">
            <a:avLst/>
          </a:prstGeom>
          <a:noFill/>
        </p:spPr>
        <p:txBody>
          <a:bodyPr wrap="square" rtlCol="0">
            <a:spAutoFit/>
          </a:bodyPr>
          <a:lstStyle/>
          <a:p>
            <a:r>
              <a:rPr lang="en-US" sz="3600" b="1" dirty="0" smtClean="0">
                <a:solidFill>
                  <a:srgbClr val="003399"/>
                </a:solidFill>
                <a:latin typeface="Times New Roman" panose="02020603050405020304" pitchFamily="18" charset="0"/>
                <a:cs typeface="Times New Roman" panose="02020603050405020304" pitchFamily="18" charset="0"/>
              </a:rPr>
              <a:t>Plants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184791" y="4831576"/>
            <a:ext cx="4711807"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Historians call the shift from food gathering to food producing the Neolithic revolution</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741" y="1630487"/>
            <a:ext cx="5130628" cy="3394107"/>
          </a:xfrm>
          <a:prstGeom prst="rect">
            <a:avLst/>
          </a:prstGeom>
        </p:spPr>
      </p:pic>
      <p:sp>
        <p:nvSpPr>
          <p:cNvPr id="7" name="Rectangle 6"/>
          <p:cNvSpPr/>
          <p:nvPr/>
        </p:nvSpPr>
        <p:spPr>
          <a:xfrm>
            <a:off x="6184791" y="3599795"/>
            <a:ext cx="4680408" cy="1200329"/>
          </a:xfrm>
          <a:prstGeom prst="rect">
            <a:avLst/>
          </a:prstGeom>
          <a:solidFill>
            <a:srgbClr val="FFFF00"/>
          </a:solidFill>
        </p:spPr>
        <p:txBody>
          <a:bodyPr wrap="square">
            <a:spAutoFit/>
          </a:bodyPr>
          <a:lstStyle/>
          <a:p>
            <a:r>
              <a:rPr lang="en-US" sz="2400" dirty="0">
                <a:solidFill>
                  <a:prstClr val="black"/>
                </a:solidFill>
                <a:latin typeface="Times New Roman" panose="02020603050405020304" pitchFamily="18" charset="0"/>
                <a:cs typeface="Times New Roman" panose="02020603050405020304" pitchFamily="18" charset="0"/>
              </a:rPr>
              <a:t>People learned that they could plant seeds themselves to grow their own crops.</a:t>
            </a:r>
            <a:endParaRPr lang="en-US" dirty="0"/>
          </a:p>
        </p:txBody>
      </p:sp>
    </p:spTree>
    <p:extLst>
      <p:ext uri="{BB962C8B-B14F-4D97-AF65-F5344CB8AC3E}">
        <p14:creationId xmlns:p14="http://schemas.microsoft.com/office/powerpoint/2010/main" val="178890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25</a:t>
            </a:fld>
            <a:endParaRPr lang="en-US" dirty="0"/>
          </a:p>
        </p:txBody>
      </p:sp>
      <p:sp>
        <p:nvSpPr>
          <p:cNvPr id="3" name="TextBox 2"/>
          <p:cNvSpPr txBox="1"/>
          <p:nvPr/>
        </p:nvSpPr>
        <p:spPr>
          <a:xfrm>
            <a:off x="1175657" y="1132114"/>
            <a:ext cx="4978400"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People learned to change plants to make them more useful. They planted only the largest grains for the sweetest fruits.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06286" y="3033486"/>
            <a:ext cx="5109028"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process of changing plants or animals to make them more useful to humans is called </a:t>
            </a:r>
            <a:r>
              <a:rPr lang="en-US" sz="2400" b="1" dirty="0" smtClean="0">
                <a:solidFill>
                  <a:srgbClr val="FF0000"/>
                </a:solidFill>
                <a:latin typeface="Times New Roman" panose="02020603050405020304" pitchFamily="18" charset="0"/>
                <a:cs typeface="Times New Roman" panose="02020603050405020304" pitchFamily="18" charset="0"/>
              </a:rPr>
              <a:t>domestication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51429" y="4746171"/>
            <a:ext cx="4963885"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domestication of plants led to the development of </a:t>
            </a:r>
            <a:r>
              <a:rPr lang="en-US" sz="2400" b="1" dirty="0" smtClean="0">
                <a:solidFill>
                  <a:srgbClr val="FF0000"/>
                </a:solidFill>
                <a:latin typeface="Times New Roman" panose="02020603050405020304" pitchFamily="18" charset="0"/>
                <a:cs typeface="Times New Roman" panose="02020603050405020304" pitchFamily="18" charset="0"/>
              </a:rPr>
              <a:t>agriculture</a:t>
            </a:r>
            <a:r>
              <a:rPr lang="en-US" sz="2400" dirty="0" smtClean="0">
                <a:latin typeface="Times New Roman" panose="02020603050405020304" pitchFamily="18" charset="0"/>
                <a:cs typeface="Times New Roman" panose="02020603050405020304" pitchFamily="18" charset="0"/>
              </a:rPr>
              <a:t>, or farming.</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882" y="793153"/>
            <a:ext cx="2882153" cy="24498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990" y="3283597"/>
            <a:ext cx="3998259" cy="2662903"/>
          </a:xfrm>
          <a:prstGeom prst="rect">
            <a:avLst/>
          </a:prstGeom>
        </p:spPr>
      </p:pic>
    </p:spTree>
    <p:extLst>
      <p:ext uri="{BB962C8B-B14F-4D97-AF65-F5344CB8AC3E}">
        <p14:creationId xmlns:p14="http://schemas.microsoft.com/office/powerpoint/2010/main" val="247701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26</a:t>
            </a:fld>
            <a:endParaRPr lang="en-US" dirty="0"/>
          </a:p>
        </p:txBody>
      </p:sp>
      <p:sp>
        <p:nvSpPr>
          <p:cNvPr id="3" name="TextBox 2"/>
          <p:cNvSpPr txBox="1"/>
          <p:nvPr/>
        </p:nvSpPr>
        <p:spPr>
          <a:xfrm>
            <a:off x="4134859" y="711199"/>
            <a:ext cx="6545943"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Animals</a:t>
            </a:r>
            <a:r>
              <a:rPr lang="en-US" sz="3600" dirty="0" smtClean="0">
                <a:solidFill>
                  <a:srgbClr val="003399"/>
                </a:solidFill>
                <a:latin typeface="Times New Roman" panose="02020603050405020304" pitchFamily="18" charset="0"/>
                <a:cs typeface="Times New Roman" panose="02020603050405020304" pitchFamily="18" charset="0"/>
              </a:rPr>
              <a:t> </a:t>
            </a:r>
            <a:endParaRPr lang="en-US" sz="3600"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920116" y="1767274"/>
            <a:ext cx="4760686" cy="341632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Learning how to use animals for their own purposes was equally important for people.  Hunters did not have to follow wild herds anymore.  Instead, farmers could keep sheep and goats or milk, food, and wool.  Farmers could also use large animals to pull large tools for farming.</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854" y="711199"/>
            <a:ext cx="4032662" cy="21121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54" y="2881406"/>
            <a:ext cx="4032661" cy="3227294"/>
          </a:xfrm>
          <a:prstGeom prst="rect">
            <a:avLst/>
          </a:prstGeom>
        </p:spPr>
      </p:pic>
    </p:spTree>
    <p:extLst>
      <p:ext uri="{BB962C8B-B14F-4D97-AF65-F5344CB8AC3E}">
        <p14:creationId xmlns:p14="http://schemas.microsoft.com/office/powerpoint/2010/main" val="2674865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27</a:t>
            </a:fld>
            <a:endParaRPr lang="en-US" dirty="0"/>
          </a:p>
        </p:txBody>
      </p:sp>
      <p:sp>
        <p:nvSpPr>
          <p:cNvPr id="3" name="TextBox 2"/>
          <p:cNvSpPr txBox="1"/>
          <p:nvPr/>
        </p:nvSpPr>
        <p:spPr>
          <a:xfrm>
            <a:off x="3265714" y="914400"/>
            <a:ext cx="6183086" cy="646331"/>
          </a:xfrm>
          <a:prstGeom prst="rect">
            <a:avLst/>
          </a:prstGeom>
          <a:noFill/>
        </p:spPr>
        <p:txBody>
          <a:bodyPr wrap="square" rtlCol="0">
            <a:spAutoFit/>
          </a:bodyPr>
          <a:lstStyle/>
          <a:p>
            <a:r>
              <a:rPr lang="en-US" sz="3600" b="1" dirty="0" smtClean="0">
                <a:solidFill>
                  <a:srgbClr val="003399"/>
                </a:solidFill>
                <a:latin typeface="Times New Roman" panose="02020603050405020304" pitchFamily="18" charset="0"/>
                <a:cs typeface="Times New Roman" panose="02020603050405020304" pitchFamily="18" charset="0"/>
              </a:rPr>
              <a:t>Farming Changes Societies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40373" y="1727201"/>
            <a:ext cx="5834744"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Domestication of plants and animals enabled people to use plant fibers to make cloth.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72529" y="3063270"/>
            <a:ext cx="5921829"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People began to build permanent settlements.  As they started raising crops and animals, they needed to stay in one place.</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90171" y="4768671"/>
            <a:ext cx="6270172"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Once people were in control of their own food production, the world’s population grew.  In some areas farming communities developed in towns.</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599" y="1560731"/>
            <a:ext cx="4171278" cy="279605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883" y="4403853"/>
            <a:ext cx="2650018" cy="1704847"/>
          </a:xfrm>
          <a:prstGeom prst="rect">
            <a:avLst/>
          </a:prstGeom>
        </p:spPr>
      </p:pic>
    </p:spTree>
    <p:extLst>
      <p:ext uri="{BB962C8B-B14F-4D97-AF65-F5344CB8AC3E}">
        <p14:creationId xmlns:p14="http://schemas.microsoft.com/office/powerpoint/2010/main" val="95265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28</a:t>
            </a:fld>
            <a:endParaRPr lang="en-US" dirty="0"/>
          </a:p>
        </p:txBody>
      </p:sp>
      <p:sp>
        <p:nvSpPr>
          <p:cNvPr id="3" name="TextBox 2"/>
          <p:cNvSpPr txBox="1"/>
          <p:nvPr/>
        </p:nvSpPr>
        <p:spPr>
          <a:xfrm>
            <a:off x="5844339" y="1576407"/>
            <a:ext cx="478091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As populations grew, people gathered to perform religious ceremonies.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41292" y="3291334"/>
            <a:ext cx="10399699"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Some put up </a:t>
            </a:r>
            <a:r>
              <a:rPr lang="en-US" sz="2400" b="1" dirty="0" smtClean="0">
                <a:solidFill>
                  <a:srgbClr val="FF0000"/>
                </a:solidFill>
                <a:latin typeface="Times New Roman" panose="02020603050405020304" pitchFamily="18" charset="0"/>
                <a:cs typeface="Times New Roman" panose="02020603050405020304" pitchFamily="18" charset="0"/>
              </a:rPr>
              <a:t>megaliths</a:t>
            </a:r>
            <a:r>
              <a:rPr lang="en-US" sz="2400" dirty="0" smtClean="0">
                <a:latin typeface="Times New Roman" panose="02020603050405020304" pitchFamily="18" charset="0"/>
                <a:cs typeface="Times New Roman" panose="02020603050405020304" pitchFamily="18" charset="0"/>
              </a:rPr>
              <a:t>. Megaliths are huge stones use as monuments or the sites for religious gatherings</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1293" y="4461822"/>
            <a:ext cx="10399699"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Early people probably believed in gods and goddesses associated with the four elements – air, water, fire, and earth- </a:t>
            </a:r>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r with animals.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41293" y="5507335"/>
            <a:ext cx="928197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People in some societies today still hold many of the same beliefs.</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856343"/>
            <a:ext cx="4762500" cy="2330610"/>
          </a:xfrm>
          <a:prstGeom prst="rect">
            <a:avLst/>
          </a:prstGeom>
        </p:spPr>
      </p:pic>
    </p:spTree>
    <p:extLst>
      <p:ext uri="{BB962C8B-B14F-4D97-AF65-F5344CB8AC3E}">
        <p14:creationId xmlns:p14="http://schemas.microsoft.com/office/powerpoint/2010/main" val="303357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29</a:t>
            </a:fld>
            <a:endParaRPr lang="en-US" dirty="0"/>
          </a:p>
        </p:txBody>
      </p:sp>
      <p:sp>
        <p:nvSpPr>
          <p:cNvPr id="3" name="Rectangle 2"/>
          <p:cNvSpPr/>
          <p:nvPr/>
        </p:nvSpPr>
        <p:spPr>
          <a:xfrm>
            <a:off x="3669211" y="859215"/>
            <a:ext cx="4863325" cy="1569660"/>
          </a:xfrm>
          <a:prstGeom prst="rect">
            <a:avLst/>
          </a:prstGeom>
          <a:noFill/>
        </p:spPr>
        <p:txBody>
          <a:bodyPr wrap="square" lIns="91440" tIns="45720" rIns="91440" bIns="45720">
            <a:spAutoFit/>
          </a:bodyPr>
          <a:lstStyle/>
          <a:p>
            <a:pPr algn="ctr"/>
            <a:r>
              <a:rPr lang="en-US"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End</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499" y="2428875"/>
            <a:ext cx="9048750" cy="3819525"/>
          </a:xfrm>
          <a:prstGeom prst="rect">
            <a:avLst/>
          </a:prstGeom>
        </p:spPr>
      </p:pic>
    </p:spTree>
    <p:extLst>
      <p:ext uri="{BB962C8B-B14F-4D97-AF65-F5344CB8AC3E}">
        <p14:creationId xmlns:p14="http://schemas.microsoft.com/office/powerpoint/2010/main" val="215234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11966"/>
            <a:ext cx="6898342" cy="646331"/>
          </a:xfrm>
          <a:prstGeom prst="rect">
            <a:avLst/>
          </a:prstGeom>
          <a:noFill/>
        </p:spPr>
        <p:txBody>
          <a:bodyPr wrap="square" rtlCol="0">
            <a:spAutoFit/>
          </a:bodyPr>
          <a:lstStyle/>
          <a:p>
            <a:pPr algn="ctr"/>
            <a:r>
              <a:rPr lang="en-US" sz="3600" b="1" dirty="0" smtClean="0">
                <a:solidFill>
                  <a:srgbClr val="003399"/>
                </a:solidFill>
              </a:rPr>
              <a:t>Scientists Study Remains</a:t>
            </a:r>
            <a:endParaRPr lang="en-US" sz="3600" b="1" dirty="0">
              <a:solidFill>
                <a:srgbClr val="003399"/>
              </a:solidFill>
            </a:endParaRPr>
          </a:p>
        </p:txBody>
      </p:sp>
      <p:sp>
        <p:nvSpPr>
          <p:cNvPr id="3" name="TextBox 2"/>
          <p:cNvSpPr txBox="1"/>
          <p:nvPr/>
        </p:nvSpPr>
        <p:spPr>
          <a:xfrm>
            <a:off x="927847" y="1358297"/>
            <a:ext cx="6373906"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Although humans lived for more than a million years, writing was not invented until 5000 years ago.  </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27847" y="2604296"/>
            <a:ext cx="6373906"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Historians call the time before there was writing </a:t>
            </a:r>
            <a:r>
              <a:rPr lang="en-US" sz="2400" b="1" dirty="0" smtClean="0">
                <a:solidFill>
                  <a:srgbClr val="FF0000"/>
                </a:solidFill>
                <a:latin typeface="Times New Roman" panose="02020603050405020304" pitchFamily="18" charset="0"/>
                <a:cs typeface="Times New Roman" panose="02020603050405020304" pitchFamily="18" charset="0"/>
              </a:rPr>
              <a:t>prehistory</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256175E-E50C-4C51-A2DB-3BBE4FC82EF5}" type="slidenum">
              <a:rPr lang="en-US" sz="1400" smtClean="0"/>
              <a:t>3</a:t>
            </a:fld>
            <a:endParaRPr lang="en-US" sz="1400" dirty="0"/>
          </a:p>
        </p:txBody>
      </p:sp>
      <p:sp>
        <p:nvSpPr>
          <p:cNvPr id="6" name="TextBox 5"/>
          <p:cNvSpPr txBox="1"/>
          <p:nvPr/>
        </p:nvSpPr>
        <p:spPr>
          <a:xfrm>
            <a:off x="927847" y="3616205"/>
            <a:ext cx="637390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To study prehistory, historians rely on the work of archeologists and anthropologists.</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27847" y="4447202"/>
            <a:ext cx="6051176"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An </a:t>
            </a:r>
            <a:r>
              <a:rPr lang="en-US" sz="2400" b="1" dirty="0" smtClean="0">
                <a:solidFill>
                  <a:srgbClr val="FF0000"/>
                </a:solidFill>
                <a:latin typeface="Times New Roman" panose="02020603050405020304" pitchFamily="18" charset="0"/>
                <a:cs typeface="Times New Roman" panose="02020603050405020304" pitchFamily="18" charset="0"/>
              </a:rPr>
              <a:t>anthropologist</a:t>
            </a:r>
            <a:r>
              <a:rPr lang="en-US" sz="2400" dirty="0" smtClean="0">
                <a:latin typeface="Times New Roman" panose="02020603050405020304" pitchFamily="18" charset="0"/>
                <a:cs typeface="Times New Roman" panose="02020603050405020304" pitchFamily="18" charset="0"/>
              </a:rPr>
              <a:t> is someone who studies cultures and their origins or where they came from.</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494" y="1234955"/>
            <a:ext cx="3403600" cy="4762500"/>
          </a:xfrm>
          <a:prstGeom prst="rect">
            <a:avLst/>
          </a:prstGeom>
        </p:spPr>
      </p:pic>
    </p:spTree>
    <p:extLst>
      <p:ext uri="{BB962C8B-B14F-4D97-AF65-F5344CB8AC3E}">
        <p14:creationId xmlns:p14="http://schemas.microsoft.com/office/powerpoint/2010/main" val="99260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4</a:t>
            </a:fld>
            <a:endParaRPr lang="en-US" dirty="0"/>
          </a:p>
        </p:txBody>
      </p:sp>
      <p:sp>
        <p:nvSpPr>
          <p:cNvPr id="3" name="TextBox 2"/>
          <p:cNvSpPr txBox="1"/>
          <p:nvPr/>
        </p:nvSpPr>
        <p:spPr>
          <a:xfrm>
            <a:off x="5298140" y="1156447"/>
            <a:ext cx="6078071"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Mary Leaky, and archeologist discovered some bones in East Africa that were more than 1.5 million years old. </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98140" y="2487706"/>
            <a:ext cx="5598458"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Mary Leaky believed the bones belonged to and early </a:t>
            </a:r>
            <a:r>
              <a:rPr lang="en-US" sz="2400" b="1" dirty="0" smtClean="0">
                <a:latin typeface="Times New Roman" panose="02020603050405020304" pitchFamily="18" charset="0"/>
                <a:cs typeface="Times New Roman" panose="02020603050405020304" pitchFamily="18" charset="0"/>
              </a:rPr>
              <a:t>hominid</a:t>
            </a:r>
            <a:r>
              <a:rPr lang="en-US" sz="2400" dirty="0" smtClean="0">
                <a:latin typeface="Times New Roman" panose="02020603050405020304" pitchFamily="18" charset="0"/>
                <a:cs typeface="Times New Roman" panose="02020603050405020304" pitchFamily="18" charset="0"/>
              </a:rPr>
              <a:t>, which she called, “</a:t>
            </a:r>
            <a:r>
              <a:rPr lang="en-US" sz="2400" b="1" dirty="0">
                <a:solidFill>
                  <a:srgbClr val="0000CC"/>
                </a:solidFill>
                <a:latin typeface="Times New Roman" panose="02020603050405020304" pitchFamily="18" charset="0"/>
                <a:cs typeface="Times New Roman" panose="02020603050405020304" pitchFamily="18" charset="0"/>
              </a:rPr>
              <a:t>L</a:t>
            </a:r>
            <a:r>
              <a:rPr lang="en-US" sz="2400" b="1" dirty="0" smtClean="0">
                <a:solidFill>
                  <a:srgbClr val="0000CC"/>
                </a:solidFill>
                <a:latin typeface="Times New Roman" panose="02020603050405020304" pitchFamily="18" charset="0"/>
                <a:cs typeface="Times New Roman" panose="02020603050405020304" pitchFamily="18" charset="0"/>
              </a:rPr>
              <a:t>ucy.”</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32612" y="3900660"/>
            <a:ext cx="5463986"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a:t>
            </a:r>
            <a:r>
              <a:rPr lang="en-US" sz="2400" b="1" dirty="0" smtClean="0">
                <a:solidFill>
                  <a:srgbClr val="FF0000"/>
                </a:solidFill>
                <a:latin typeface="Times New Roman" panose="02020603050405020304" pitchFamily="18" charset="0"/>
                <a:cs typeface="Times New Roman" panose="02020603050405020304" pitchFamily="18" charset="0"/>
              </a:rPr>
              <a:t>hominid</a:t>
            </a:r>
            <a:r>
              <a:rPr lang="en-US" sz="2400" dirty="0" smtClean="0">
                <a:latin typeface="Times New Roman" panose="02020603050405020304" pitchFamily="18" charset="0"/>
                <a:cs typeface="Times New Roman" panose="02020603050405020304" pitchFamily="18" charset="0"/>
              </a:rPr>
              <a:t> is an early ancestor to human beings.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432612" y="4925378"/>
            <a:ext cx="5463986"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An </a:t>
            </a:r>
            <a:r>
              <a:rPr lang="en-US" sz="2400" b="1" dirty="0" smtClean="0">
                <a:solidFill>
                  <a:srgbClr val="FF0000"/>
                </a:solidFill>
                <a:latin typeface="Times New Roman" panose="02020603050405020304" pitchFamily="18" charset="0"/>
                <a:cs typeface="Times New Roman" panose="02020603050405020304" pitchFamily="18" charset="0"/>
              </a:rPr>
              <a:t>ancestor</a:t>
            </a:r>
            <a:r>
              <a:rPr lang="en-US" sz="2400" dirty="0" smtClean="0">
                <a:latin typeface="Times New Roman" panose="02020603050405020304" pitchFamily="18" charset="0"/>
                <a:cs typeface="Times New Roman" panose="02020603050405020304" pitchFamily="18" charset="0"/>
              </a:rPr>
              <a:t> is a relative that lived in the past.</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159" y="629754"/>
            <a:ext cx="2900019" cy="24913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323" y="3272755"/>
            <a:ext cx="2225667" cy="2696245"/>
          </a:xfrm>
          <a:prstGeom prst="rect">
            <a:avLst/>
          </a:prstGeom>
        </p:spPr>
      </p:pic>
    </p:spTree>
    <p:extLst>
      <p:ext uri="{BB962C8B-B14F-4D97-AF65-F5344CB8AC3E}">
        <p14:creationId xmlns:p14="http://schemas.microsoft.com/office/powerpoint/2010/main" val="133718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5</a:t>
            </a:fld>
            <a:endParaRPr lang="en-US" dirty="0"/>
          </a:p>
        </p:txBody>
      </p:sp>
      <p:sp>
        <p:nvSpPr>
          <p:cNvPr id="3" name="TextBox 2"/>
          <p:cNvSpPr txBox="1"/>
          <p:nvPr/>
        </p:nvSpPr>
        <p:spPr>
          <a:xfrm>
            <a:off x="1073734" y="677306"/>
            <a:ext cx="5329305"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One of the key steps in human development was the ability to walk freely on two legs. </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34784" y="1877635"/>
            <a:ext cx="5468255" cy="230832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1n 1994 another anthropologist, Tim White found even older remains. The hominid he discovered lived more than 4.4 million years ago. Discoveries of ancient bones gives us information about the early humans and their ancestors.</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7918" r="-2049" b="7097"/>
          <a:stretch/>
        </p:blipFill>
        <p:spPr>
          <a:xfrm>
            <a:off x="6871447" y="1277471"/>
            <a:ext cx="3857069" cy="43299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34" y="4370294"/>
            <a:ext cx="1637977" cy="159870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490" r="56996"/>
          <a:stretch/>
        </p:blipFill>
        <p:spPr>
          <a:xfrm>
            <a:off x="5096436" y="4185959"/>
            <a:ext cx="1129553" cy="1922741"/>
          </a:xfrm>
          <a:prstGeom prst="rect">
            <a:avLst/>
          </a:prstGeom>
        </p:spPr>
      </p:pic>
    </p:spTree>
    <p:extLst>
      <p:ext uri="{BB962C8B-B14F-4D97-AF65-F5344CB8AC3E}">
        <p14:creationId xmlns:p14="http://schemas.microsoft.com/office/powerpoint/2010/main" val="282954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6</a:t>
            </a:fld>
            <a:endParaRPr lang="en-US" dirty="0"/>
          </a:p>
        </p:txBody>
      </p:sp>
      <p:sp>
        <p:nvSpPr>
          <p:cNvPr id="3" name="TextBox 2"/>
          <p:cNvSpPr txBox="1"/>
          <p:nvPr/>
        </p:nvSpPr>
        <p:spPr>
          <a:xfrm>
            <a:off x="3120572" y="784662"/>
            <a:ext cx="6110514"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Hominids and </a:t>
            </a:r>
            <a:r>
              <a:rPr lang="en-US" sz="3600" b="1" dirty="0">
                <a:solidFill>
                  <a:srgbClr val="003399"/>
                </a:solidFill>
                <a:latin typeface="Times New Roman" panose="02020603050405020304" pitchFamily="18" charset="0"/>
                <a:cs typeface="Times New Roman" panose="02020603050405020304" pitchFamily="18" charset="0"/>
              </a:rPr>
              <a:t>E</a:t>
            </a:r>
            <a:r>
              <a:rPr lang="en-US" sz="3600" b="1" dirty="0" smtClean="0">
                <a:solidFill>
                  <a:srgbClr val="003399"/>
                </a:solidFill>
                <a:latin typeface="Times New Roman" panose="02020603050405020304" pitchFamily="18" charset="0"/>
                <a:cs typeface="Times New Roman" panose="02020603050405020304" pitchFamily="18" charset="0"/>
              </a:rPr>
              <a:t>arly Humans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77258" y="1575246"/>
            <a:ext cx="6313714"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the early 1960’s Louis leaky found hominid remains that he called </a:t>
            </a:r>
            <a:r>
              <a:rPr lang="en-US" sz="2400" i="1" dirty="0" smtClean="0">
                <a:latin typeface="Times New Roman" panose="02020603050405020304" pitchFamily="18" charset="0"/>
                <a:cs typeface="Times New Roman" panose="02020603050405020304" pitchFamily="18" charset="0"/>
              </a:rPr>
              <a:t>Homo habilis </a:t>
            </a:r>
            <a:r>
              <a:rPr lang="en-US" sz="2400" dirty="0" smtClean="0">
                <a:latin typeface="Times New Roman" panose="02020603050405020304" pitchFamily="18" charset="0"/>
                <a:cs typeface="Times New Roman" panose="02020603050405020304" pitchFamily="18" charset="0"/>
              </a:rPr>
              <a:t>or “handy man.” Louis believed that his Homo habilis was more closely related to humans than </a:t>
            </a:r>
            <a:r>
              <a:rPr lang="en-US" sz="2400" b="1" dirty="0" smtClean="0">
                <a:solidFill>
                  <a:srgbClr val="0000CC"/>
                </a:solidFill>
                <a:latin typeface="Times New Roman" panose="02020603050405020304" pitchFamily="18" charset="0"/>
                <a:cs typeface="Times New Roman" panose="02020603050405020304" pitchFamily="18" charset="0"/>
              </a:rPr>
              <a:t>Lucy </a:t>
            </a:r>
            <a:r>
              <a:rPr lang="en-US" sz="2400" dirty="0" smtClean="0">
                <a:latin typeface="Times New Roman" panose="02020603050405020304" pitchFamily="18" charset="0"/>
                <a:cs typeface="Times New Roman" panose="02020603050405020304" pitchFamily="18" charset="0"/>
              </a:rPr>
              <a:t>because it had a larger brain.</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096435" y="4169708"/>
            <a:ext cx="622662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Scientists discovered another group of hominids in Africa, called Homo erectus, or “upright man.”</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510" y="1430993"/>
            <a:ext cx="2490739" cy="25863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937" y="3630359"/>
            <a:ext cx="3252160" cy="2439120"/>
          </a:xfrm>
          <a:prstGeom prst="rect">
            <a:avLst/>
          </a:prstGeom>
        </p:spPr>
      </p:pic>
      <p:sp>
        <p:nvSpPr>
          <p:cNvPr id="8" name="Rectangle 7"/>
          <p:cNvSpPr/>
          <p:nvPr/>
        </p:nvSpPr>
        <p:spPr>
          <a:xfrm>
            <a:off x="5227064" y="5225387"/>
            <a:ext cx="6096000" cy="830997"/>
          </a:xfrm>
          <a:prstGeom prst="rect">
            <a:avLst/>
          </a:prstGeom>
          <a:solidFill>
            <a:srgbClr val="FFFF00"/>
          </a:solidFill>
        </p:spPr>
        <p:txBody>
          <a:bodyPr>
            <a:spAutoFit/>
          </a:bodyPr>
          <a:lstStyle/>
          <a:p>
            <a:r>
              <a:rPr lang="en-US" sz="2400" dirty="0">
                <a:latin typeface="Times New Roman" panose="02020603050405020304" pitchFamily="18" charset="0"/>
                <a:cs typeface="Times New Roman" panose="02020603050405020304" pitchFamily="18" charset="0"/>
              </a:rPr>
              <a:t>Scientists believed that </a:t>
            </a:r>
            <a:r>
              <a:rPr lang="en-US" sz="2400" dirty="0" smtClean="0">
                <a:latin typeface="Times New Roman" panose="02020603050405020304" pitchFamily="18" charset="0"/>
                <a:cs typeface="Times New Roman" panose="02020603050405020304" pitchFamily="18" charset="0"/>
              </a:rPr>
              <a:t>the Homo erectus </a:t>
            </a:r>
            <a:r>
              <a:rPr lang="en-US" sz="2400" dirty="0">
                <a:latin typeface="Times New Roman" panose="02020603050405020304" pitchFamily="18" charset="0"/>
                <a:cs typeface="Times New Roman" panose="02020603050405020304" pitchFamily="18" charset="0"/>
              </a:rPr>
              <a:t>hominid walked completely upright of straight.</a:t>
            </a:r>
          </a:p>
        </p:txBody>
      </p:sp>
    </p:spTree>
    <p:extLst>
      <p:ext uri="{BB962C8B-B14F-4D97-AF65-F5344CB8AC3E}">
        <p14:creationId xmlns:p14="http://schemas.microsoft.com/office/powerpoint/2010/main" val="86509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7</a:t>
            </a:fld>
            <a:endParaRPr lang="en-US" dirty="0"/>
          </a:p>
        </p:txBody>
      </p:sp>
      <p:sp>
        <p:nvSpPr>
          <p:cNvPr id="3" name="TextBox 2"/>
          <p:cNvSpPr txBox="1"/>
          <p:nvPr/>
        </p:nvSpPr>
        <p:spPr>
          <a:xfrm>
            <a:off x="5316069" y="1891027"/>
            <a:ext cx="5580529" cy="230832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Eventually hominids developed characteristics of modern humans.  Many scientists think  the first modern human appeared in  Africa about 200, 000 years ago.  Scientists call these modern humans </a:t>
            </a:r>
            <a:r>
              <a:rPr lang="en-US" sz="2400" i="1" dirty="0" smtClean="0">
                <a:latin typeface="Times New Roman" panose="02020603050405020304" pitchFamily="18" charset="0"/>
                <a:cs typeface="Times New Roman" panose="02020603050405020304" pitchFamily="18" charset="0"/>
              </a:rPr>
              <a:t>Homo sapiens</a:t>
            </a:r>
            <a:r>
              <a:rPr lang="en-US" sz="2400" dirty="0" smtClean="0">
                <a:latin typeface="Times New Roman" panose="02020603050405020304" pitchFamily="18" charset="0"/>
                <a:cs typeface="Times New Roman" panose="02020603050405020304" pitchFamily="18" charset="0"/>
              </a:rPr>
              <a:t>, or “wise man.”</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967" y="872565"/>
            <a:ext cx="3822326" cy="5096435"/>
          </a:xfrm>
          <a:prstGeom prst="rect">
            <a:avLst/>
          </a:prstGeom>
        </p:spPr>
      </p:pic>
      <p:sp>
        <p:nvSpPr>
          <p:cNvPr id="5" name="TextBox 4"/>
          <p:cNvSpPr txBox="1"/>
          <p:nvPr/>
        </p:nvSpPr>
        <p:spPr>
          <a:xfrm>
            <a:off x="5316069" y="4787153"/>
            <a:ext cx="5580529" cy="830997"/>
          </a:xfrm>
          <a:prstGeom prst="rect">
            <a:avLst/>
          </a:prstGeom>
          <a:solidFill>
            <a:srgbClr val="FFFF00"/>
          </a:solidFill>
        </p:spPr>
        <p:txBody>
          <a:bodyPr wrap="square" rtlCol="0">
            <a:spAutoFit/>
          </a:bodyPr>
          <a:lstStyle/>
          <a:p>
            <a:pPr lvl="0"/>
            <a:r>
              <a:rPr lang="en-US" sz="2400" dirty="0">
                <a:solidFill>
                  <a:prstClr val="black"/>
                </a:solidFill>
                <a:latin typeface="Times New Roman" panose="02020603050405020304" pitchFamily="18" charset="0"/>
                <a:cs typeface="Times New Roman" panose="02020603050405020304" pitchFamily="18" charset="0"/>
              </a:rPr>
              <a:t>Every person alive today belongs to this group</a:t>
            </a:r>
            <a:r>
              <a:rPr lang="en-US" sz="2400" dirty="0" smtClean="0">
                <a:solidFill>
                  <a:prstClr val="black"/>
                </a:solidFill>
                <a:latin typeface="Times New Roman" panose="02020603050405020304" pitchFamily="18" charset="0"/>
                <a:cs typeface="Times New Roman" panose="02020603050405020304" pitchFamily="18" charset="0"/>
              </a:rPr>
              <a:t>. We are all Homo sapiens.</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93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8</a:t>
            </a:fld>
            <a:endParaRPr lang="en-US" dirty="0"/>
          </a:p>
        </p:txBody>
      </p:sp>
      <p:sp>
        <p:nvSpPr>
          <p:cNvPr id="3" name="TextBox 2"/>
          <p:cNvSpPr txBox="1"/>
          <p:nvPr/>
        </p:nvSpPr>
        <p:spPr>
          <a:xfrm>
            <a:off x="6032115" y="697817"/>
            <a:ext cx="6225988"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Stone Age Tools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1541" y="2147517"/>
            <a:ext cx="6173694"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To help in their studies archeologists divided the Stone Age into periods based on the kinds of tools they used at the time.</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73846" y="3347846"/>
            <a:ext cx="6151389"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To archeologists, a </a:t>
            </a:r>
            <a:r>
              <a:rPr lang="en-US" sz="2400" b="1" dirty="0" smtClean="0">
                <a:solidFill>
                  <a:srgbClr val="FF0000"/>
                </a:solidFill>
                <a:latin typeface="Times New Roman" panose="02020603050405020304" pitchFamily="18" charset="0"/>
                <a:cs typeface="Times New Roman" panose="02020603050405020304" pitchFamily="18" charset="0"/>
              </a:rPr>
              <a:t>tool</a:t>
            </a:r>
            <a:r>
              <a:rPr lang="en-US" sz="2400" dirty="0" smtClean="0">
                <a:latin typeface="Times New Roman" panose="02020603050405020304" pitchFamily="18" charset="0"/>
                <a:cs typeface="Times New Roman" panose="02020603050405020304" pitchFamily="18" charset="0"/>
              </a:rPr>
              <a:t> is any hand held object that has been modified to help a person accomplish a task.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73846" y="4908371"/>
            <a:ext cx="6151389" cy="1200329"/>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first part of the Stone Age is called the </a:t>
            </a:r>
            <a:r>
              <a:rPr lang="en-US" sz="2400" b="1" dirty="0" smtClean="0">
                <a:solidFill>
                  <a:srgbClr val="FF0000"/>
                </a:solidFill>
                <a:latin typeface="Times New Roman" panose="02020603050405020304" pitchFamily="18" charset="0"/>
                <a:cs typeface="Times New Roman" panose="02020603050405020304" pitchFamily="18" charset="0"/>
              </a:rPr>
              <a:t>Paleolithic Era</a:t>
            </a:r>
            <a:r>
              <a:rPr lang="en-US" sz="2400" dirty="0" smtClean="0">
                <a:latin typeface="Times New Roman" panose="02020603050405020304" pitchFamily="18" charset="0"/>
                <a:cs typeface="Times New Roman" panose="02020603050405020304" pitchFamily="18" charset="0"/>
              </a:rPr>
              <a:t>, or the Old Stone Age. During this time people used stone tools.</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751541" y="767090"/>
            <a:ext cx="6096000" cy="1200329"/>
          </a:xfrm>
          <a:prstGeom prst="rect">
            <a:avLst/>
          </a:prstGeom>
          <a:solidFill>
            <a:srgbClr val="FFFF00"/>
          </a:solidFill>
        </p:spPr>
        <p:txBody>
          <a:bodyPr>
            <a:spAutoFit/>
          </a:bodyPr>
          <a:lstStyle/>
          <a:p>
            <a:r>
              <a:rPr lang="en-US" sz="2400" dirty="0">
                <a:solidFill>
                  <a:prstClr val="black"/>
                </a:solidFill>
                <a:latin typeface="Times New Roman" panose="02020603050405020304" pitchFamily="18" charset="0"/>
                <a:cs typeface="Times New Roman" panose="02020603050405020304" pitchFamily="18" charset="0"/>
              </a:rPr>
              <a:t>The first humans and their </a:t>
            </a:r>
            <a:r>
              <a:rPr lang="en-US" sz="2400" dirty="0" smtClean="0">
                <a:solidFill>
                  <a:prstClr val="black"/>
                </a:solidFill>
                <a:latin typeface="Times New Roman" panose="02020603050405020304" pitchFamily="18" charset="0"/>
                <a:cs typeface="Times New Roman" panose="02020603050405020304" pitchFamily="18" charset="0"/>
              </a:rPr>
              <a:t>ancestors </a:t>
            </a:r>
            <a:r>
              <a:rPr lang="en-US" sz="2400" dirty="0">
                <a:solidFill>
                  <a:prstClr val="black"/>
                </a:solidFill>
                <a:latin typeface="Times New Roman" panose="02020603050405020304" pitchFamily="18" charset="0"/>
                <a:cs typeface="Times New Roman" panose="02020603050405020304" pitchFamily="18" charset="0"/>
              </a:rPr>
              <a:t>lived  during a long  period of time called the Stone Age.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744" y="1743292"/>
            <a:ext cx="3818730" cy="2871685"/>
          </a:xfrm>
          <a:prstGeom prst="rect">
            <a:avLst/>
          </a:prstGeom>
        </p:spPr>
      </p:pic>
    </p:spTree>
    <p:extLst>
      <p:ext uri="{BB962C8B-B14F-4D97-AF65-F5344CB8AC3E}">
        <p14:creationId xmlns:p14="http://schemas.microsoft.com/office/powerpoint/2010/main" val="259581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56175E-E50C-4C51-A2DB-3BBE4FC82EF5}" type="slidenum">
              <a:rPr lang="en-US" smtClean="0"/>
              <a:t>9</a:t>
            </a:fld>
            <a:endParaRPr lang="en-US" dirty="0"/>
          </a:p>
        </p:txBody>
      </p:sp>
      <p:sp>
        <p:nvSpPr>
          <p:cNvPr id="4" name="TextBox 3"/>
          <p:cNvSpPr txBox="1"/>
          <p:nvPr/>
        </p:nvSpPr>
        <p:spPr>
          <a:xfrm>
            <a:off x="2998694" y="753035"/>
            <a:ext cx="6293224" cy="646331"/>
          </a:xfrm>
          <a:prstGeom prst="rect">
            <a:avLst/>
          </a:prstGeom>
          <a:noFill/>
        </p:spPr>
        <p:txBody>
          <a:bodyPr wrap="square" rtlCol="0">
            <a:spAutoFit/>
          </a:bodyPr>
          <a:lstStyle/>
          <a:p>
            <a:pPr algn="ctr"/>
            <a:r>
              <a:rPr lang="en-US" sz="3600" b="1" dirty="0" smtClean="0">
                <a:solidFill>
                  <a:srgbClr val="003399"/>
                </a:solidFill>
                <a:latin typeface="Times New Roman" panose="02020603050405020304" pitchFamily="18" charset="0"/>
                <a:cs typeface="Times New Roman" panose="02020603050405020304" pitchFamily="18" charset="0"/>
              </a:rPr>
              <a:t>The First Tools</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784308" y="1444685"/>
            <a:ext cx="4840941" cy="452431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Scientists found the oldest tools Tanzania, a country in East Africa.  These sharpened stones, the size of a fist, are about 2.6 million years old. Each stone had one side sharpened by another stone. One side was left unsharpened to use as a handle. Scientists believe these tools were used to process food.  The sharp edge was used to cut, chop, or scape roots bones or meat. Scientists called these tools choppers. </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91294" y="2045697"/>
            <a:ext cx="4145639" cy="2981202"/>
          </a:xfrm>
          <a:prstGeom prst="rect">
            <a:avLst/>
          </a:prstGeom>
        </p:spPr>
      </p:pic>
    </p:spTree>
    <p:extLst>
      <p:ext uri="{BB962C8B-B14F-4D97-AF65-F5344CB8AC3E}">
        <p14:creationId xmlns:p14="http://schemas.microsoft.com/office/powerpoint/2010/main" val="2326327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473</TotalTime>
  <Words>1942</Words>
  <Application>Microsoft Office PowerPoint</Application>
  <PresentationFormat>Widescreen</PresentationFormat>
  <Paragraphs>140</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Times New Roman</vt:lpstr>
      <vt:lpstr>Organic</vt:lpstr>
      <vt:lpstr>Chapter 2  The Stone Age and Early Cultures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Stone Age and Early Cultures</dc:title>
  <dc:creator>Steven Zindman</dc:creator>
  <cp:lastModifiedBy>Jennifer Caputo</cp:lastModifiedBy>
  <cp:revision>95</cp:revision>
  <dcterms:created xsi:type="dcterms:W3CDTF">2014-08-30T10:53:09Z</dcterms:created>
  <dcterms:modified xsi:type="dcterms:W3CDTF">2017-09-28T17:52:31Z</dcterms:modified>
</cp:coreProperties>
</file>